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10"/>
  </p:notesMasterIdLst>
  <p:sldIdLst>
    <p:sldId id="263" r:id="rId2"/>
    <p:sldId id="257" r:id="rId3"/>
    <p:sldId id="258" r:id="rId4"/>
    <p:sldId id="259" r:id="rId5"/>
    <p:sldId id="261" r:id="rId6"/>
    <p:sldId id="262" r:id="rId7"/>
    <p:sldId id="260" r:id="rId8"/>
    <p:sldId id="264" r:id="rId9"/>
  </p:sldIdLst>
  <p:sldSz cx="6858000" cy="12192000"/>
  <p:notesSz cx="6884988"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60"/>
  </p:normalViewPr>
  <p:slideViewPr>
    <p:cSldViewPr snapToGrid="0">
      <p:cViewPr varScale="1">
        <p:scale>
          <a:sx n="54" d="100"/>
          <a:sy n="54" d="100"/>
        </p:scale>
        <p:origin x="160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3495" cy="502676"/>
          </a:xfrm>
          <a:prstGeom prst="rect">
            <a:avLst/>
          </a:prstGeom>
        </p:spPr>
        <p:txBody>
          <a:bodyPr vert="horz" lIns="96588" tIns="48294" rIns="96588" bIns="48294" rtlCol="0"/>
          <a:lstStyle>
            <a:lvl1pPr algn="l">
              <a:defRPr sz="1300"/>
            </a:lvl1pPr>
          </a:lstStyle>
          <a:p>
            <a:endParaRPr lang="fr-FR"/>
          </a:p>
        </p:txBody>
      </p:sp>
      <p:sp>
        <p:nvSpPr>
          <p:cNvPr id="3" name="Espace réservé de la date 2"/>
          <p:cNvSpPr>
            <a:spLocks noGrp="1"/>
          </p:cNvSpPr>
          <p:nvPr>
            <p:ph type="dt" idx="1"/>
          </p:nvPr>
        </p:nvSpPr>
        <p:spPr>
          <a:xfrm>
            <a:off x="3899900" y="0"/>
            <a:ext cx="2983495" cy="502676"/>
          </a:xfrm>
          <a:prstGeom prst="rect">
            <a:avLst/>
          </a:prstGeom>
        </p:spPr>
        <p:txBody>
          <a:bodyPr vert="horz" lIns="96588" tIns="48294" rIns="96588" bIns="48294" rtlCol="0"/>
          <a:lstStyle>
            <a:lvl1pPr algn="r">
              <a:defRPr sz="1300"/>
            </a:lvl1pPr>
          </a:lstStyle>
          <a:p>
            <a:fld id="{D444D41F-55AE-4D47-8A6C-9943283FF081}" type="datetimeFigureOut">
              <a:rPr lang="fr-FR" smtClean="0"/>
              <a:t>20/02/2019</a:t>
            </a:fld>
            <a:endParaRPr lang="fr-FR"/>
          </a:p>
        </p:txBody>
      </p:sp>
      <p:sp>
        <p:nvSpPr>
          <p:cNvPr id="4" name="Espace réservé de l'image des diapositives 3"/>
          <p:cNvSpPr>
            <a:spLocks noGrp="1" noRot="1" noChangeAspect="1"/>
          </p:cNvSpPr>
          <p:nvPr>
            <p:ph type="sldImg" idx="2"/>
          </p:nvPr>
        </p:nvSpPr>
        <p:spPr>
          <a:xfrm>
            <a:off x="2492375" y="1252538"/>
            <a:ext cx="1900238" cy="3381375"/>
          </a:xfrm>
          <a:prstGeom prst="rect">
            <a:avLst/>
          </a:prstGeom>
          <a:noFill/>
          <a:ln w="12700">
            <a:solidFill>
              <a:prstClr val="black"/>
            </a:solidFill>
          </a:ln>
        </p:spPr>
        <p:txBody>
          <a:bodyPr vert="horz" lIns="96588" tIns="48294" rIns="96588" bIns="48294" rtlCol="0" anchor="ctr"/>
          <a:lstStyle/>
          <a:p>
            <a:endParaRPr lang="fr-FR"/>
          </a:p>
        </p:txBody>
      </p:sp>
      <p:sp>
        <p:nvSpPr>
          <p:cNvPr id="5" name="Espace réservé des notes 4"/>
          <p:cNvSpPr>
            <a:spLocks noGrp="1"/>
          </p:cNvSpPr>
          <p:nvPr>
            <p:ph type="body" sz="quarter" idx="3"/>
          </p:nvPr>
        </p:nvSpPr>
        <p:spPr>
          <a:xfrm>
            <a:off x="688499" y="4821506"/>
            <a:ext cx="5507990" cy="3944868"/>
          </a:xfrm>
          <a:prstGeom prst="rect">
            <a:avLst/>
          </a:prstGeom>
        </p:spPr>
        <p:txBody>
          <a:bodyPr vert="horz" lIns="96588" tIns="48294" rIns="96588" bIns="48294"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6039"/>
            <a:ext cx="2983495" cy="502674"/>
          </a:xfrm>
          <a:prstGeom prst="rect">
            <a:avLst/>
          </a:prstGeom>
        </p:spPr>
        <p:txBody>
          <a:bodyPr vert="horz" lIns="96588" tIns="48294" rIns="96588" bIns="4829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99900" y="9516039"/>
            <a:ext cx="2983495" cy="502674"/>
          </a:xfrm>
          <a:prstGeom prst="rect">
            <a:avLst/>
          </a:prstGeom>
        </p:spPr>
        <p:txBody>
          <a:bodyPr vert="horz" lIns="96588" tIns="48294" rIns="96588" bIns="48294" rtlCol="0" anchor="b"/>
          <a:lstStyle>
            <a:lvl1pPr algn="r">
              <a:defRPr sz="1300"/>
            </a:lvl1pPr>
          </a:lstStyle>
          <a:p>
            <a:fld id="{801D9A71-5CFC-487E-AC83-231E081FAD5B}" type="slidenum">
              <a:rPr lang="fr-FR" smtClean="0"/>
              <a:t>‹N°›</a:t>
            </a:fld>
            <a:endParaRPr lang="fr-FR"/>
          </a:p>
        </p:txBody>
      </p:sp>
    </p:spTree>
    <p:extLst>
      <p:ext uri="{BB962C8B-B14F-4D97-AF65-F5344CB8AC3E}">
        <p14:creationId xmlns:p14="http://schemas.microsoft.com/office/powerpoint/2010/main" val="3362440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797240" y="1426310"/>
            <a:ext cx="4213886" cy="4518100"/>
          </a:xfrm>
        </p:spPr>
        <p:txBody>
          <a:bodyPr bIns="0" anchor="b">
            <a:normAutofit/>
          </a:bodyPr>
          <a:lstStyle>
            <a:lvl1pPr algn="l">
              <a:defRPr sz="4050"/>
            </a:lvl1pPr>
          </a:lstStyle>
          <a:p>
            <a:r>
              <a:rPr lang="fr-FR"/>
              <a:t>Modifiez le style du titre</a:t>
            </a:r>
            <a:endParaRPr lang="en-US" dirty="0"/>
          </a:p>
        </p:txBody>
      </p:sp>
      <p:sp>
        <p:nvSpPr>
          <p:cNvPr id="3" name="Subtitle 2"/>
          <p:cNvSpPr>
            <a:spLocks noGrp="1"/>
          </p:cNvSpPr>
          <p:nvPr>
            <p:ph type="subTitle" idx="1"/>
          </p:nvPr>
        </p:nvSpPr>
        <p:spPr>
          <a:xfrm>
            <a:off x="1797240" y="6277699"/>
            <a:ext cx="4213886" cy="1737993"/>
          </a:xfrm>
        </p:spPr>
        <p:txBody>
          <a:bodyPr tIns="91440" bIns="91440">
            <a:normAutofit/>
          </a:bodyPr>
          <a:lstStyle>
            <a:lvl1pPr marL="0" indent="0" algn="l">
              <a:buNone/>
              <a:defRPr sz="1200" b="0" cap="all" baseline="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50C780A-822E-4DCF-912C-3B569C20B2F5}" type="datetime1">
              <a:rPr lang="en-US" smtClean="0"/>
              <a:t>2/20/2019</a:t>
            </a:fld>
            <a:endParaRPr lang="en-US" dirty="0"/>
          </a:p>
        </p:txBody>
      </p:sp>
      <p:sp>
        <p:nvSpPr>
          <p:cNvPr id="5" name="Footer Placeholder 4"/>
          <p:cNvSpPr>
            <a:spLocks noGrp="1"/>
          </p:cNvSpPr>
          <p:nvPr>
            <p:ph type="ftr" sz="quarter" idx="11"/>
          </p:nvPr>
        </p:nvSpPr>
        <p:spPr>
          <a:xfrm>
            <a:off x="1797239" y="585437"/>
            <a:ext cx="2314719" cy="549691"/>
          </a:xfrm>
        </p:spPr>
        <p:txBody>
          <a:bodyPr/>
          <a:lstStyle/>
          <a:p>
            <a:r>
              <a:rPr lang="fr-FR"/>
              <a:t>17 rue de Beaune - Paris 7è - galeriegerardlevy@gmail.com - 01 42 61 26 55</a:t>
            </a:r>
            <a:endParaRPr lang="en-US" dirty="0"/>
          </a:p>
        </p:txBody>
      </p:sp>
      <p:sp>
        <p:nvSpPr>
          <p:cNvPr id="6" name="Slide Number Placeholder 5"/>
          <p:cNvSpPr>
            <a:spLocks noGrp="1"/>
          </p:cNvSpPr>
          <p:nvPr>
            <p:ph type="sldNum" sz="quarter" idx="12"/>
          </p:nvPr>
        </p:nvSpPr>
        <p:spPr>
          <a:xfrm>
            <a:off x="1076028" y="1420396"/>
            <a:ext cx="601504" cy="895250"/>
          </a:xfrm>
        </p:spPr>
        <p:txBody>
          <a:bodyPr/>
          <a:lstStyle/>
          <a:p>
            <a:fld id="{6D22F896-40B5-4ADD-8801-0D06FADFA095}" type="slidenum">
              <a:rPr lang="en-US" smtClean="0"/>
              <a:t>‹N°›</a:t>
            </a:fld>
            <a:endParaRPr lang="en-US" dirty="0"/>
          </a:p>
        </p:txBody>
      </p:sp>
      <p:cxnSp>
        <p:nvCxnSpPr>
          <p:cNvPr id="15" name="Straight Connector 14"/>
          <p:cNvCxnSpPr/>
          <p:nvPr/>
        </p:nvCxnSpPr>
        <p:spPr>
          <a:xfrm>
            <a:off x="1797240" y="6272964"/>
            <a:ext cx="421388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8350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cxnSp>
        <p:nvCxnSpPr>
          <p:cNvPr id="33" name="Straight Connector 32"/>
          <p:cNvCxnSpPr/>
          <p:nvPr/>
        </p:nvCxnSpPr>
        <p:spPr>
          <a:xfrm>
            <a:off x="1082619" y="3283712"/>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E8BCF6-09F5-4F19-A1B9-257DC2E4309D}" type="datetime1">
              <a:rPr lang="en-US" smtClean="0"/>
              <a:t>2/20/2019</a:t>
            </a:fld>
            <a:endParaRPr lang="en-US" dirty="0"/>
          </a:p>
        </p:txBody>
      </p:sp>
      <p:sp>
        <p:nvSpPr>
          <p:cNvPr id="5" name="Footer Placeholder 4"/>
          <p:cNvSpPr>
            <a:spLocks noGrp="1"/>
          </p:cNvSpPr>
          <p:nvPr>
            <p:ph type="ftr" sz="quarter" idx="11"/>
          </p:nvPr>
        </p:nvSpPr>
        <p:spPr/>
        <p:txBody>
          <a:bodyPr/>
          <a:lstStyle/>
          <a:p>
            <a:r>
              <a:rPr lang="fr-FR"/>
              <a:t>17 rue de Beaune - Paris 7è - galeriegerardlevy@gmail.com - 01 42 61 26 55</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824500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88522" y="1420399"/>
            <a:ext cx="827270" cy="8284247"/>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082619" y="1420399"/>
            <a:ext cx="3975821" cy="828424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3E4ADEB-9D95-4DF2-957C-4A0AD212A04B}" type="datetime1">
              <a:rPr lang="en-US" smtClean="0"/>
              <a:t>2/20/2019</a:t>
            </a:fld>
            <a:endParaRPr lang="en-US" dirty="0"/>
          </a:p>
        </p:txBody>
      </p:sp>
      <p:sp>
        <p:nvSpPr>
          <p:cNvPr id="5" name="Footer Placeholder 4"/>
          <p:cNvSpPr>
            <a:spLocks noGrp="1"/>
          </p:cNvSpPr>
          <p:nvPr>
            <p:ph type="ftr" sz="quarter" idx="11"/>
          </p:nvPr>
        </p:nvSpPr>
        <p:spPr/>
        <p:txBody>
          <a:bodyPr/>
          <a:lstStyle/>
          <a:p>
            <a:r>
              <a:rPr lang="fr-FR"/>
              <a:t>17 rue de Beaune - Paris 7è - galeriegerardlevy@gmail.com - 01 42 61 26 55</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cxnSp>
        <p:nvCxnSpPr>
          <p:cNvPr id="15" name="Straight Connector 14"/>
          <p:cNvCxnSpPr/>
          <p:nvPr/>
        </p:nvCxnSpPr>
        <p:spPr>
          <a:xfrm>
            <a:off x="5188521" y="1420399"/>
            <a:ext cx="0" cy="828424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0208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082619" y="1135128"/>
            <a:ext cx="4928507" cy="1451426"/>
          </a:xfrm>
        </p:spPr>
        <p:txBody>
          <a:bodyPr/>
          <a:lstStyle>
            <a:lvl1pPr>
              <a:defRPr baseline="0">
                <a:latin typeface="Gotham Medium" pitchFamily="50" charset="0"/>
                <a:cs typeface="Gotham Medium" pitchFamily="50" charset="0"/>
              </a:defRPr>
            </a:lvl1pPr>
          </a:lstStyle>
          <a:p>
            <a:r>
              <a:rPr lang="fr-FR" dirty="0"/>
              <a:t>Modifiez le style du titre</a:t>
            </a:r>
            <a:endParaRPr lang="en-US" dirty="0"/>
          </a:p>
        </p:txBody>
      </p:sp>
      <p:sp>
        <p:nvSpPr>
          <p:cNvPr id="3" name="Content Placeholder 2"/>
          <p:cNvSpPr>
            <a:spLocks noGrp="1"/>
          </p:cNvSpPr>
          <p:nvPr>
            <p:ph idx="1"/>
          </p:nvPr>
        </p:nvSpPr>
        <p:spPr>
          <a:xfrm>
            <a:off x="1082619" y="2845942"/>
            <a:ext cx="4928507" cy="7633698"/>
          </a:xfrm>
        </p:spPr>
        <p:txBody>
          <a:bodyPr anchor="t"/>
          <a:lstStyle>
            <a:lvl1pPr>
              <a:defRPr sz="1400" b="1">
                <a:latin typeface="Gotham Medium" pitchFamily="50" charset="0"/>
                <a:cs typeface="Gotham Medium" pitchFamily="50" charset="0"/>
              </a:defRPr>
            </a:lvl1pPr>
            <a:lvl2pPr>
              <a:defRPr sz="1400">
                <a:latin typeface="Gotham Book" pitchFamily="50" charset="0"/>
                <a:cs typeface="Gotham Book" pitchFamily="50" charset="0"/>
              </a:defRPr>
            </a:lvl2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FC70FDF1-7E23-4203-AEE5-99179AD464FF}" type="datetime1">
              <a:rPr lang="en-US" smtClean="0"/>
              <a:t>2/20/2019</a:t>
            </a:fld>
            <a:endParaRPr lang="en-US" dirty="0"/>
          </a:p>
        </p:txBody>
      </p:sp>
      <p:sp>
        <p:nvSpPr>
          <p:cNvPr id="5" name="Footer Placeholder 4"/>
          <p:cNvSpPr>
            <a:spLocks noGrp="1"/>
          </p:cNvSpPr>
          <p:nvPr>
            <p:ph type="ftr" sz="quarter" idx="11"/>
          </p:nvPr>
        </p:nvSpPr>
        <p:spPr/>
        <p:txBody>
          <a:bodyPr/>
          <a:lstStyle/>
          <a:p>
            <a:r>
              <a:rPr lang="fr-FR"/>
              <a:t>17 rue de Beaune - Paris 7è - galeriegerardlevy@gmail.com - 01 42 61 26 55</a:t>
            </a:r>
            <a:endParaRPr lang="en-US" dirty="0"/>
          </a:p>
        </p:txBody>
      </p:sp>
      <p:sp>
        <p:nvSpPr>
          <p:cNvPr id="6" name="Slide Number Placeholder 5"/>
          <p:cNvSpPr>
            <a:spLocks noGrp="1"/>
          </p:cNvSpPr>
          <p:nvPr>
            <p:ph type="sldNum" sz="quarter" idx="12"/>
          </p:nvPr>
        </p:nvSpPr>
        <p:spPr/>
        <p:txBody>
          <a:bodyPr/>
          <a:lstStyle>
            <a:lvl1pPr marL="457200" indent="-457200">
              <a:buFont typeface="+mj-lt"/>
              <a:buAutoNum type="arabicPeriod"/>
              <a:defRPr/>
            </a:lvl1pPr>
          </a:lstStyle>
          <a:p>
            <a:endParaRPr lang="en-US" dirty="0"/>
          </a:p>
        </p:txBody>
      </p:sp>
      <p:cxnSp>
        <p:nvCxnSpPr>
          <p:cNvPr id="33" name="Straight Connector 32"/>
          <p:cNvCxnSpPr/>
          <p:nvPr/>
        </p:nvCxnSpPr>
        <p:spPr>
          <a:xfrm>
            <a:off x="1082619" y="2348771"/>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0" name="Image 9">
            <a:extLst>
              <a:ext uri="{FF2B5EF4-FFF2-40B4-BE49-F238E27FC236}">
                <a16:creationId xmlns:a16="http://schemas.microsoft.com/office/drawing/2014/main" id="{5115FE0E-0F07-4B68-9FBE-EAD8D5268A0C}"/>
              </a:ext>
            </a:extLst>
          </p:cNvPr>
          <p:cNvPicPr>
            <a:picLocks noChangeAspect="1"/>
          </p:cNvPicPr>
          <p:nvPr userDrawn="1"/>
        </p:nvPicPr>
        <p:blipFill>
          <a:blip r:embed="rId2"/>
          <a:stretch>
            <a:fillRect/>
          </a:stretch>
        </p:blipFill>
        <p:spPr>
          <a:xfrm>
            <a:off x="1041400" y="32999"/>
            <a:ext cx="5029203" cy="771176"/>
          </a:xfrm>
          <a:prstGeom prst="rect">
            <a:avLst/>
          </a:prstGeom>
        </p:spPr>
      </p:pic>
    </p:spTree>
    <p:extLst>
      <p:ext uri="{BB962C8B-B14F-4D97-AF65-F5344CB8AC3E}">
        <p14:creationId xmlns:p14="http://schemas.microsoft.com/office/powerpoint/2010/main" val="710231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082618" y="3122009"/>
            <a:ext cx="4212752" cy="3356356"/>
          </a:xfrm>
        </p:spPr>
        <p:txBody>
          <a:bodyPr anchor="b">
            <a:normAutofit/>
          </a:bodyPr>
          <a:lstStyle>
            <a:lvl1pPr algn="l">
              <a:defRPr sz="2400"/>
            </a:lvl1pPr>
          </a:lstStyle>
          <a:p>
            <a:r>
              <a:rPr lang="fr-FR"/>
              <a:t>Modifiez le style du titre</a:t>
            </a:r>
            <a:endParaRPr lang="en-US" dirty="0"/>
          </a:p>
        </p:txBody>
      </p:sp>
      <p:sp>
        <p:nvSpPr>
          <p:cNvPr id="3" name="Text Placeholder 2"/>
          <p:cNvSpPr>
            <a:spLocks noGrp="1"/>
          </p:cNvSpPr>
          <p:nvPr>
            <p:ph type="body" idx="1"/>
          </p:nvPr>
        </p:nvSpPr>
        <p:spPr>
          <a:xfrm>
            <a:off x="1082619" y="6766571"/>
            <a:ext cx="4212752" cy="1800763"/>
          </a:xfrm>
        </p:spPr>
        <p:txBody>
          <a:bodyPr tIns="91440">
            <a:normAutofit/>
          </a:bodyPr>
          <a:lstStyle>
            <a:lvl1pPr marL="0" indent="0" algn="l">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BE2C95D-701D-4192-8D0E-8827D053419C}" type="datetime1">
              <a:rPr lang="en-US" smtClean="0"/>
              <a:t>2/20/2019</a:t>
            </a:fld>
            <a:endParaRPr lang="en-US" dirty="0"/>
          </a:p>
        </p:txBody>
      </p:sp>
      <p:sp>
        <p:nvSpPr>
          <p:cNvPr id="5" name="Footer Placeholder 4"/>
          <p:cNvSpPr>
            <a:spLocks noGrp="1"/>
          </p:cNvSpPr>
          <p:nvPr>
            <p:ph type="ftr" sz="quarter" idx="11"/>
          </p:nvPr>
        </p:nvSpPr>
        <p:spPr/>
        <p:txBody>
          <a:bodyPr/>
          <a:lstStyle/>
          <a:p>
            <a:r>
              <a:rPr lang="fr-FR"/>
              <a:t>17 rue de Beaune - Paris 7è - galeriegerardlevy@gmail.com - 01 42 61 26 55</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cxnSp>
        <p:nvCxnSpPr>
          <p:cNvPr id="15" name="Straight Connector 14"/>
          <p:cNvCxnSpPr/>
          <p:nvPr/>
        </p:nvCxnSpPr>
        <p:spPr>
          <a:xfrm>
            <a:off x="1082618" y="6764418"/>
            <a:ext cx="421275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51465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82619" y="1430916"/>
            <a:ext cx="4928507" cy="1883209"/>
          </a:xfrm>
        </p:spPr>
        <p:txBody>
          <a:bodyPr/>
          <a:lstStyle/>
          <a:p>
            <a:r>
              <a:rPr lang="fr-FR"/>
              <a:t>Modifiez le style du titre</a:t>
            </a:r>
            <a:endParaRPr lang="en-US" dirty="0"/>
          </a:p>
        </p:txBody>
      </p:sp>
      <p:sp>
        <p:nvSpPr>
          <p:cNvPr id="3" name="Content Placeholder 2"/>
          <p:cNvSpPr>
            <a:spLocks noGrp="1"/>
          </p:cNvSpPr>
          <p:nvPr>
            <p:ph sz="half" idx="1"/>
          </p:nvPr>
        </p:nvSpPr>
        <p:spPr>
          <a:xfrm>
            <a:off x="1082618" y="3580331"/>
            <a:ext cx="2344403" cy="611121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666887" y="3580332"/>
            <a:ext cx="2344239" cy="611121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E17049B-C4D1-439A-B72D-EA01F7E4C6E8}" type="datetime1">
              <a:rPr lang="en-US" smtClean="0"/>
              <a:t>2/20/2019</a:t>
            </a:fld>
            <a:endParaRPr lang="en-US" dirty="0"/>
          </a:p>
        </p:txBody>
      </p:sp>
      <p:sp>
        <p:nvSpPr>
          <p:cNvPr id="6" name="Footer Placeholder 5"/>
          <p:cNvSpPr>
            <a:spLocks noGrp="1"/>
          </p:cNvSpPr>
          <p:nvPr>
            <p:ph type="ftr" sz="quarter" idx="11"/>
          </p:nvPr>
        </p:nvSpPr>
        <p:spPr/>
        <p:txBody>
          <a:bodyPr/>
          <a:lstStyle/>
          <a:p>
            <a:r>
              <a:rPr lang="fr-FR"/>
              <a:t>17 rue de Beaune - Paris 7è - galeriegerardlevy@gmail.com - 01 42 61 26 55</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cxnSp>
        <p:nvCxnSpPr>
          <p:cNvPr id="33" name="Straight Connector 32"/>
          <p:cNvCxnSpPr/>
          <p:nvPr/>
        </p:nvCxnSpPr>
        <p:spPr>
          <a:xfrm>
            <a:off x="1082619" y="3283712"/>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25855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cxnSp>
        <p:nvCxnSpPr>
          <p:cNvPr id="36" name="Straight Connector 35"/>
          <p:cNvCxnSpPr/>
          <p:nvPr/>
        </p:nvCxnSpPr>
        <p:spPr>
          <a:xfrm>
            <a:off x="1082619" y="3283712"/>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082618" y="1429626"/>
            <a:ext cx="4928508" cy="1877900"/>
          </a:xfrm>
        </p:spPr>
        <p:txBody>
          <a:bodyPr/>
          <a:lstStyle/>
          <a:p>
            <a:r>
              <a:rPr lang="fr-FR"/>
              <a:t>Modifiez le style du titre</a:t>
            </a:r>
            <a:endParaRPr lang="en-US" dirty="0"/>
          </a:p>
        </p:txBody>
      </p:sp>
      <p:sp>
        <p:nvSpPr>
          <p:cNvPr id="3" name="Text Placeholder 2"/>
          <p:cNvSpPr>
            <a:spLocks noGrp="1"/>
          </p:cNvSpPr>
          <p:nvPr>
            <p:ph type="body" idx="1"/>
          </p:nvPr>
        </p:nvSpPr>
        <p:spPr>
          <a:xfrm>
            <a:off x="1082618" y="3590312"/>
            <a:ext cx="2344325" cy="1425676"/>
          </a:xfrm>
        </p:spPr>
        <p:txBody>
          <a:bodyPr anchor="b">
            <a:normAutofit/>
          </a:bodyPr>
          <a:lstStyle>
            <a:lvl1pPr marL="0" indent="0">
              <a:lnSpc>
                <a:spcPct val="100000"/>
              </a:lnSpc>
              <a:buNone/>
              <a:defRPr sz="1650" b="0" cap="all" baseline="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Modifier les styles du texte du masque</a:t>
            </a:r>
          </a:p>
        </p:txBody>
      </p:sp>
      <p:sp>
        <p:nvSpPr>
          <p:cNvPr id="4" name="Content Placeholder 3"/>
          <p:cNvSpPr>
            <a:spLocks noGrp="1"/>
          </p:cNvSpPr>
          <p:nvPr>
            <p:ph sz="half" idx="2"/>
          </p:nvPr>
        </p:nvSpPr>
        <p:spPr>
          <a:xfrm>
            <a:off x="1082618" y="5020925"/>
            <a:ext cx="2344325" cy="470125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666887" y="3596453"/>
            <a:ext cx="2344239" cy="1426199"/>
          </a:xfrm>
        </p:spPr>
        <p:txBody>
          <a:bodyPr anchor="b">
            <a:normAutofit/>
          </a:bodyPr>
          <a:lstStyle>
            <a:lvl1pPr marL="0" indent="0">
              <a:lnSpc>
                <a:spcPct val="100000"/>
              </a:lnSpc>
              <a:buNone/>
              <a:defRPr sz="1650" b="0" cap="all" baseline="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Modifier les styles du texte du masque</a:t>
            </a:r>
          </a:p>
        </p:txBody>
      </p:sp>
      <p:sp>
        <p:nvSpPr>
          <p:cNvPr id="6" name="Content Placeholder 5"/>
          <p:cNvSpPr>
            <a:spLocks noGrp="1"/>
          </p:cNvSpPr>
          <p:nvPr>
            <p:ph sz="quarter" idx="4"/>
          </p:nvPr>
        </p:nvSpPr>
        <p:spPr>
          <a:xfrm>
            <a:off x="3666887" y="5015985"/>
            <a:ext cx="2344239" cy="46886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206DE3F-11DC-4881-A396-56C06A4D20B5}" type="datetime1">
              <a:rPr lang="en-US" smtClean="0"/>
              <a:t>2/20/2019</a:t>
            </a:fld>
            <a:endParaRPr lang="en-US" dirty="0"/>
          </a:p>
        </p:txBody>
      </p:sp>
      <p:sp>
        <p:nvSpPr>
          <p:cNvPr id="8" name="Footer Placeholder 7"/>
          <p:cNvSpPr>
            <a:spLocks noGrp="1"/>
          </p:cNvSpPr>
          <p:nvPr>
            <p:ph type="ftr" sz="quarter" idx="11"/>
          </p:nvPr>
        </p:nvSpPr>
        <p:spPr/>
        <p:txBody>
          <a:bodyPr/>
          <a:lstStyle/>
          <a:p>
            <a:r>
              <a:rPr lang="fr-FR"/>
              <a:t>17 rue de Beaune - Paris 7è - galeriegerardlevy@gmail.com - 01 42 61 26 55</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311768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cxnSp>
        <p:nvCxnSpPr>
          <p:cNvPr id="32" name="Straight Connector 31"/>
          <p:cNvCxnSpPr/>
          <p:nvPr/>
        </p:nvCxnSpPr>
        <p:spPr>
          <a:xfrm>
            <a:off x="1082619" y="3283712"/>
            <a:ext cx="4928507"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EFD75A9-07EC-4012-A483-4DCDCCBCFB90}" type="datetime1">
              <a:rPr lang="en-US" smtClean="0"/>
              <a:t>2/20/2019</a:t>
            </a:fld>
            <a:endParaRPr lang="en-US" dirty="0"/>
          </a:p>
        </p:txBody>
      </p:sp>
      <p:sp>
        <p:nvSpPr>
          <p:cNvPr id="4" name="Footer Placeholder 3"/>
          <p:cNvSpPr>
            <a:spLocks noGrp="1"/>
          </p:cNvSpPr>
          <p:nvPr>
            <p:ph type="ftr" sz="quarter" idx="11"/>
          </p:nvPr>
        </p:nvSpPr>
        <p:spPr/>
        <p:txBody>
          <a:bodyPr/>
          <a:lstStyle/>
          <a:p>
            <a:r>
              <a:rPr lang="fr-FR"/>
              <a:t>17 rue de Beaune - Paris 7è - galeriegerardlevy@gmail.com - 01 42 61 26 55</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566593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B04A9C-BBC7-4ECC-8867-C081D35D5243}" type="datetime1">
              <a:rPr lang="en-US" smtClean="0"/>
              <a:t>2/20/2019</a:t>
            </a:fld>
            <a:endParaRPr lang="en-US" dirty="0"/>
          </a:p>
        </p:txBody>
      </p:sp>
      <p:pic>
        <p:nvPicPr>
          <p:cNvPr id="5" name="Image 4">
            <a:extLst>
              <a:ext uri="{FF2B5EF4-FFF2-40B4-BE49-F238E27FC236}">
                <a16:creationId xmlns:a16="http://schemas.microsoft.com/office/drawing/2014/main" id="{79D1D2DB-3184-46A0-80A3-8B3C2BE2BC28}"/>
              </a:ext>
            </a:extLst>
          </p:cNvPr>
          <p:cNvPicPr>
            <a:picLocks noChangeAspect="1"/>
          </p:cNvPicPr>
          <p:nvPr userDrawn="1"/>
        </p:nvPicPr>
        <p:blipFill>
          <a:blip r:embed="rId2"/>
          <a:stretch>
            <a:fillRect/>
          </a:stretch>
        </p:blipFill>
        <p:spPr>
          <a:xfrm>
            <a:off x="1130082" y="489170"/>
            <a:ext cx="5029636" cy="774259"/>
          </a:xfrm>
          <a:prstGeom prst="rect">
            <a:avLst/>
          </a:prstGeom>
        </p:spPr>
      </p:pic>
      <p:sp>
        <p:nvSpPr>
          <p:cNvPr id="3" name="Footer Placeholder 2"/>
          <p:cNvSpPr>
            <a:spLocks noGrp="1"/>
          </p:cNvSpPr>
          <p:nvPr>
            <p:ph type="ftr" sz="quarter" idx="11"/>
          </p:nvPr>
        </p:nvSpPr>
        <p:spPr/>
        <p:txBody>
          <a:bodyPr/>
          <a:lstStyle/>
          <a:p>
            <a:r>
              <a:rPr lang="fr-FR"/>
              <a:t>17 rue de Beaune - Paris 7è - galeriegerardlevy@gmail.com - 01 42 61 26 55</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55451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079281" y="1420397"/>
            <a:ext cx="1819463" cy="3994875"/>
          </a:xfrm>
        </p:spPr>
        <p:txBody>
          <a:bodyPr anchor="b">
            <a:normAutofit/>
          </a:bodyPr>
          <a:lstStyle>
            <a:lvl1pPr algn="l">
              <a:defRPr sz="1800"/>
            </a:lvl1pPr>
          </a:lstStyle>
          <a:p>
            <a:r>
              <a:rPr lang="fr-FR"/>
              <a:t>Modifiez le style du titre</a:t>
            </a:r>
            <a:endParaRPr lang="en-US" dirty="0"/>
          </a:p>
        </p:txBody>
      </p:sp>
      <p:sp>
        <p:nvSpPr>
          <p:cNvPr id="3" name="Content Placeholder 2"/>
          <p:cNvSpPr>
            <a:spLocks noGrp="1"/>
          </p:cNvSpPr>
          <p:nvPr>
            <p:ph idx="1"/>
          </p:nvPr>
        </p:nvSpPr>
        <p:spPr>
          <a:xfrm>
            <a:off x="3139992" y="1420398"/>
            <a:ext cx="2871134" cy="8282357"/>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79282" y="5698653"/>
            <a:ext cx="1820527" cy="3996766"/>
          </a:xfrm>
        </p:spPr>
        <p:txBody>
          <a:bodyPr>
            <a:normAutofit/>
          </a:bodyPr>
          <a:lstStyle>
            <a:lvl1pPr marL="0" indent="0" algn="l">
              <a:buNone/>
              <a:defRPr sz="12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Modifier les styles du texte du masque</a:t>
            </a:r>
          </a:p>
        </p:txBody>
      </p:sp>
      <p:sp>
        <p:nvSpPr>
          <p:cNvPr id="5" name="Date Placeholder 4"/>
          <p:cNvSpPr>
            <a:spLocks noGrp="1"/>
          </p:cNvSpPr>
          <p:nvPr>
            <p:ph type="dt" sz="half" idx="10"/>
          </p:nvPr>
        </p:nvSpPr>
        <p:spPr/>
        <p:txBody>
          <a:bodyPr/>
          <a:lstStyle/>
          <a:p>
            <a:fld id="{2502AD65-127F-4AF7-89DF-96286564914B}" type="datetime1">
              <a:rPr lang="en-US" smtClean="0"/>
              <a:t>2/20/2019</a:t>
            </a:fld>
            <a:endParaRPr lang="en-US" dirty="0"/>
          </a:p>
        </p:txBody>
      </p:sp>
      <p:sp>
        <p:nvSpPr>
          <p:cNvPr id="6" name="Footer Placeholder 5"/>
          <p:cNvSpPr>
            <a:spLocks noGrp="1"/>
          </p:cNvSpPr>
          <p:nvPr>
            <p:ph type="ftr" sz="quarter" idx="11"/>
          </p:nvPr>
        </p:nvSpPr>
        <p:spPr/>
        <p:txBody>
          <a:bodyPr/>
          <a:lstStyle/>
          <a:p>
            <a:r>
              <a:rPr lang="fr-FR"/>
              <a:t>17 rue de Beaune - Paris 7è - galeriegerardlevy@gmail.com - 01 42 61 26 55</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cxnSp>
        <p:nvCxnSpPr>
          <p:cNvPr id="17" name="Straight Connector 16"/>
          <p:cNvCxnSpPr/>
          <p:nvPr/>
        </p:nvCxnSpPr>
        <p:spPr>
          <a:xfrm>
            <a:off x="1081311" y="5698651"/>
            <a:ext cx="181745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207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13" name="Group 12"/>
          <p:cNvGrpSpPr/>
          <p:nvPr/>
        </p:nvGrpSpPr>
        <p:grpSpPr>
          <a:xfrm>
            <a:off x="3747376" y="857194"/>
            <a:ext cx="2633540" cy="9153957"/>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3112" y="2008023"/>
            <a:ext cx="2433701" cy="3254372"/>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4230096" y="1995633"/>
            <a:ext cx="1676249" cy="6873470"/>
          </a:xfrm>
          <a:solidFill>
            <a:schemeClr val="bg1">
              <a:lumMod val="85000"/>
            </a:schemeClr>
          </a:solidFill>
          <a:ln w="9525" cap="sq">
            <a:noFill/>
            <a:miter lim="800000"/>
          </a:ln>
          <a:effectLst/>
        </p:spPr>
        <p:txBody>
          <a:bodyPr anchor="t"/>
          <a:lstStyle>
            <a:lvl1pPr marL="0" indent="0" algn="ctr">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fr-FR"/>
              <a:t>Cliquez sur l'icône pour ajouter une image</a:t>
            </a:r>
            <a:endParaRPr lang="en-US" dirty="0"/>
          </a:p>
        </p:txBody>
      </p:sp>
      <p:sp>
        <p:nvSpPr>
          <p:cNvPr id="4" name="Text Placeholder 3"/>
          <p:cNvSpPr>
            <a:spLocks noGrp="1"/>
          </p:cNvSpPr>
          <p:nvPr>
            <p:ph type="body" sz="half" idx="2"/>
          </p:nvPr>
        </p:nvSpPr>
        <p:spPr>
          <a:xfrm>
            <a:off x="1082619" y="5592875"/>
            <a:ext cx="2430215" cy="3562208"/>
          </a:xfrm>
        </p:spPr>
        <p:txBody>
          <a:bodyPr>
            <a:normAutofit/>
          </a:bodyPr>
          <a:lstStyle>
            <a:lvl1pPr marL="0" indent="0" algn="l">
              <a:buNone/>
              <a:defRPr sz="13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Modifier les styles du texte du masque</a:t>
            </a:r>
          </a:p>
        </p:txBody>
      </p:sp>
      <p:sp>
        <p:nvSpPr>
          <p:cNvPr id="5" name="Date Placeholder 4"/>
          <p:cNvSpPr>
            <a:spLocks noGrp="1"/>
          </p:cNvSpPr>
          <p:nvPr>
            <p:ph type="dt" sz="half" idx="10"/>
          </p:nvPr>
        </p:nvSpPr>
        <p:spPr>
          <a:xfrm>
            <a:off x="1077498" y="9724191"/>
            <a:ext cx="2439315" cy="569108"/>
          </a:xfrm>
        </p:spPr>
        <p:txBody>
          <a:bodyPr/>
          <a:lstStyle>
            <a:lvl1pPr algn="l">
              <a:defRPr/>
            </a:lvl1pPr>
          </a:lstStyle>
          <a:p>
            <a:fld id="{F44AFDE5-86E8-4294-92FB-1D98D13D5715}" type="datetime1">
              <a:rPr lang="en-US" smtClean="0"/>
              <a:t>2/20/2019</a:t>
            </a:fld>
            <a:endParaRPr lang="en-US" dirty="0"/>
          </a:p>
        </p:txBody>
      </p:sp>
      <p:sp>
        <p:nvSpPr>
          <p:cNvPr id="6" name="Footer Placeholder 5"/>
          <p:cNvSpPr>
            <a:spLocks noGrp="1"/>
          </p:cNvSpPr>
          <p:nvPr>
            <p:ph type="ftr" sz="quarter" idx="11"/>
          </p:nvPr>
        </p:nvSpPr>
        <p:spPr>
          <a:xfrm>
            <a:off x="1078148" y="566474"/>
            <a:ext cx="2438665" cy="570544"/>
          </a:xfrm>
        </p:spPr>
        <p:txBody>
          <a:bodyPr/>
          <a:lstStyle/>
          <a:p>
            <a:r>
              <a:rPr lang="fr-FR"/>
              <a:t>17 rue de Beaune - Paris 7è - galeriegerardlevy@gmail.com - 01 42 61 26 55</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cxnSp>
        <p:nvCxnSpPr>
          <p:cNvPr id="31" name="Straight Connector 30"/>
          <p:cNvCxnSpPr/>
          <p:nvPr/>
        </p:nvCxnSpPr>
        <p:spPr>
          <a:xfrm>
            <a:off x="1080961" y="5588631"/>
            <a:ext cx="243151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9425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3583527"/>
            <a:ext cx="6858000" cy="725248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10836006"/>
            <a:ext cx="6858001" cy="1377292"/>
          </a:xfrm>
          <a:prstGeom prst="rect">
            <a:avLst/>
          </a:prstGeom>
        </p:spPr>
      </p:pic>
      <p:cxnSp>
        <p:nvCxnSpPr>
          <p:cNvPr id="13" name="Straight Connector 12"/>
          <p:cNvCxnSpPr/>
          <p:nvPr/>
        </p:nvCxnSpPr>
        <p:spPr>
          <a:xfrm>
            <a:off x="0" y="10846448"/>
            <a:ext cx="6858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082619" y="1430259"/>
            <a:ext cx="4928507" cy="1865307"/>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082619" y="3583526"/>
            <a:ext cx="4928507" cy="61344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234907" y="587325"/>
            <a:ext cx="1776219" cy="549691"/>
          </a:xfrm>
          <a:prstGeom prst="rect">
            <a:avLst/>
          </a:prstGeom>
        </p:spPr>
        <p:txBody>
          <a:bodyPr vert="horz" lIns="91440" tIns="45720" rIns="91440" bIns="45720" rtlCol="0" anchor="ctr"/>
          <a:lstStyle>
            <a:lvl1pPr algn="r">
              <a:defRPr sz="750">
                <a:solidFill>
                  <a:schemeClr val="tx1">
                    <a:tint val="75000"/>
                  </a:schemeClr>
                </a:solidFill>
              </a:defRPr>
            </a:lvl1pPr>
          </a:lstStyle>
          <a:p>
            <a:fld id="{DD3F92E3-BBF1-48F4-B24D-6960797CE664}" type="datetime1">
              <a:rPr lang="en-US" smtClean="0"/>
              <a:t>2/20/2019</a:t>
            </a:fld>
            <a:endParaRPr lang="en-US" dirty="0"/>
          </a:p>
        </p:txBody>
      </p:sp>
      <p:sp>
        <p:nvSpPr>
          <p:cNvPr id="5" name="Footer Placeholder 4"/>
          <p:cNvSpPr>
            <a:spLocks noGrp="1"/>
          </p:cNvSpPr>
          <p:nvPr>
            <p:ph type="ftr" sz="quarter" idx="3"/>
          </p:nvPr>
        </p:nvSpPr>
        <p:spPr>
          <a:xfrm>
            <a:off x="1082618" y="585437"/>
            <a:ext cx="3025503" cy="549691"/>
          </a:xfrm>
          <a:prstGeom prst="rect">
            <a:avLst/>
          </a:prstGeom>
        </p:spPr>
        <p:txBody>
          <a:bodyPr vert="horz" lIns="91440" tIns="45720" rIns="91440" bIns="45720" rtlCol="0" anchor="ctr"/>
          <a:lstStyle>
            <a:lvl1pPr algn="l">
              <a:defRPr sz="750">
                <a:solidFill>
                  <a:schemeClr val="tx1">
                    <a:tint val="75000"/>
                  </a:schemeClr>
                </a:solidFill>
              </a:defRPr>
            </a:lvl1pPr>
          </a:lstStyle>
          <a:p>
            <a:r>
              <a:rPr lang="fr-FR"/>
              <a:t>17 rue de Beaune - Paris 7è - galeriegerardlevy@gmail.com - 01 42 61 26 55</a:t>
            </a:r>
            <a:endParaRPr lang="en-US" dirty="0"/>
          </a:p>
        </p:txBody>
      </p:sp>
      <p:sp>
        <p:nvSpPr>
          <p:cNvPr id="6" name="Slide Number Placeholder 5"/>
          <p:cNvSpPr>
            <a:spLocks noGrp="1"/>
          </p:cNvSpPr>
          <p:nvPr>
            <p:ph type="sldNum" sz="quarter" idx="4"/>
          </p:nvPr>
        </p:nvSpPr>
        <p:spPr>
          <a:xfrm>
            <a:off x="365794" y="1420396"/>
            <a:ext cx="596810" cy="895250"/>
          </a:xfrm>
          <a:prstGeom prst="rect">
            <a:avLst/>
          </a:prstGeom>
        </p:spPr>
        <p:txBody>
          <a:bodyPr vert="horz" lIns="91440" tIns="45720" rIns="91440" bIns="45720" rtlCol="0" anchor="t"/>
          <a:lstStyle>
            <a:lvl1pPr algn="r">
              <a:defRPr sz="2100">
                <a:solidFill>
                  <a:schemeClr val="accent1"/>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793247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51435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514350" rtl="0" eaLnBrk="1" latinLnBrk="0" hangingPunct="1">
        <a:lnSpc>
          <a:spcPct val="120000"/>
        </a:lnSpc>
        <a:spcBef>
          <a:spcPts val="750"/>
        </a:spcBef>
        <a:buClr>
          <a:schemeClr val="accent1"/>
        </a:buClr>
        <a:buSzPct val="100000"/>
        <a:buFont typeface="Arial" panose="020B0604020202020204" pitchFamily="34" charset="0"/>
        <a:buChar char="•"/>
        <a:defRPr sz="1500" kern="1200" cap="none">
          <a:solidFill>
            <a:schemeClr val="tx1"/>
          </a:solidFill>
          <a:effectLst/>
          <a:latin typeface="+mn-lt"/>
          <a:ea typeface="+mn-ea"/>
          <a:cs typeface="+mn-cs"/>
        </a:defRPr>
      </a:lvl1pPr>
      <a:lvl2pPr marL="514350" indent="-171450" algn="l" defTabSz="514350" rtl="0" eaLnBrk="1" latinLnBrk="0" hangingPunct="1">
        <a:lnSpc>
          <a:spcPct val="120000"/>
        </a:lnSpc>
        <a:spcBef>
          <a:spcPts val="375"/>
        </a:spcBef>
        <a:buClr>
          <a:schemeClr val="accent1"/>
        </a:buClr>
        <a:buSzPct val="100000"/>
        <a:buFont typeface="Arial" panose="020B0604020202020204" pitchFamily="34" charset="0"/>
        <a:buChar char="•"/>
        <a:defRPr sz="1200" kern="1200" cap="none" baseline="0">
          <a:solidFill>
            <a:schemeClr val="tx1"/>
          </a:solidFill>
          <a:effectLst/>
          <a:latin typeface="+mn-lt"/>
          <a:ea typeface="+mn-ea"/>
          <a:cs typeface="+mn-cs"/>
        </a:defRPr>
      </a:lvl2pPr>
      <a:lvl3pPr marL="857250" indent="-171450" algn="l" defTabSz="514350" rtl="0" eaLnBrk="1" latinLnBrk="0" hangingPunct="1">
        <a:lnSpc>
          <a:spcPct val="120000"/>
        </a:lnSpc>
        <a:spcBef>
          <a:spcPts val="375"/>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3pPr>
      <a:lvl4pPr marL="1200150" indent="-171450" algn="l" defTabSz="51435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514350" rtl="0" eaLnBrk="1" latinLnBrk="0" hangingPunct="1">
        <a:lnSpc>
          <a:spcPct val="120000"/>
        </a:lnSpc>
        <a:spcBef>
          <a:spcPts val="375"/>
        </a:spcBef>
        <a:buClr>
          <a:schemeClr val="accent1"/>
        </a:buClr>
        <a:buSzPct val="100000"/>
        <a:buFont typeface="Arial" panose="020B0604020202020204" pitchFamily="34" charset="0"/>
        <a:buChar char="•"/>
        <a:defRPr sz="900" kern="1200" cap="none">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www.galeriegerardlevy.com/"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78CC8E-93D0-479D-BD1D-BD86F91E17D2}"/>
              </a:ext>
            </a:extLst>
          </p:cNvPr>
          <p:cNvSpPr>
            <a:spLocks noGrp="1"/>
          </p:cNvSpPr>
          <p:nvPr>
            <p:ph type="title"/>
          </p:nvPr>
        </p:nvSpPr>
        <p:spPr/>
        <p:txBody>
          <a:bodyPr>
            <a:normAutofit/>
          </a:bodyPr>
          <a:lstStyle/>
          <a:p>
            <a:pPr algn="ctr"/>
            <a:r>
              <a:rPr lang="fr-FR" dirty="0"/>
              <a:t>La galerie </a:t>
            </a:r>
            <a:r>
              <a:rPr lang="fr-FR" dirty="0" err="1"/>
              <a:t>gerard</a:t>
            </a:r>
            <a:r>
              <a:rPr lang="fr-FR" dirty="0"/>
              <a:t> levy</a:t>
            </a:r>
            <a:br>
              <a:rPr lang="fr-FR" dirty="0"/>
            </a:br>
            <a:r>
              <a:rPr lang="fr-FR" dirty="0" err="1"/>
              <a:t>presente</a:t>
            </a:r>
            <a:br>
              <a:rPr lang="fr-FR" dirty="0"/>
            </a:br>
            <a:r>
              <a:rPr lang="fr-FR" dirty="0" err="1"/>
              <a:t>didier</a:t>
            </a:r>
            <a:r>
              <a:rPr lang="fr-FR" dirty="0"/>
              <a:t> ben loulou</a:t>
            </a:r>
          </a:p>
        </p:txBody>
      </p:sp>
      <p:sp>
        <p:nvSpPr>
          <p:cNvPr id="3" name="Espace réservé du contenu 2">
            <a:extLst>
              <a:ext uri="{FF2B5EF4-FFF2-40B4-BE49-F238E27FC236}">
                <a16:creationId xmlns:a16="http://schemas.microsoft.com/office/drawing/2014/main" id="{4BDB26AF-FBB7-422A-B9C9-9D886DB79F3E}"/>
              </a:ext>
            </a:extLst>
          </p:cNvPr>
          <p:cNvSpPr>
            <a:spLocks noGrp="1"/>
          </p:cNvSpPr>
          <p:nvPr>
            <p:ph idx="1"/>
          </p:nvPr>
        </p:nvSpPr>
        <p:spPr>
          <a:xfrm>
            <a:off x="1082619" y="9678391"/>
            <a:ext cx="4928507" cy="1216887"/>
          </a:xfrm>
        </p:spPr>
        <p:txBody>
          <a:bodyPr>
            <a:normAutofit/>
          </a:bodyPr>
          <a:lstStyle/>
          <a:p>
            <a:pPr marL="0" indent="0" algn="ctr">
              <a:buNone/>
            </a:pPr>
            <a:r>
              <a:rPr lang="fr-FR" sz="2800" b="0" dirty="0"/>
              <a:t>DE LA LETTRE A LA VIE</a:t>
            </a:r>
          </a:p>
          <a:p>
            <a:pPr marL="0" indent="0" algn="ctr">
              <a:buNone/>
            </a:pPr>
            <a:r>
              <a:rPr lang="fr-FR" sz="2800" b="0" dirty="0"/>
              <a:t>5 MARS – 9 AVRIL 2019</a:t>
            </a:r>
          </a:p>
        </p:txBody>
      </p:sp>
      <p:sp>
        <p:nvSpPr>
          <p:cNvPr id="5" name="ZoneTexte 4">
            <a:extLst>
              <a:ext uri="{FF2B5EF4-FFF2-40B4-BE49-F238E27FC236}">
                <a16:creationId xmlns:a16="http://schemas.microsoft.com/office/drawing/2014/main" id="{91432620-A117-4BE1-9185-C3CBA58DC0FF}"/>
              </a:ext>
            </a:extLst>
          </p:cNvPr>
          <p:cNvSpPr txBox="1"/>
          <p:nvPr/>
        </p:nvSpPr>
        <p:spPr>
          <a:xfrm>
            <a:off x="1021275" y="11067816"/>
            <a:ext cx="5047013" cy="769441"/>
          </a:xfrm>
          <a:prstGeom prst="rect">
            <a:avLst/>
          </a:prstGeom>
          <a:noFill/>
        </p:spPr>
        <p:txBody>
          <a:bodyPr wrap="square" rtlCol="0">
            <a:spAutoFit/>
          </a:bodyPr>
          <a:lstStyle/>
          <a:p>
            <a:r>
              <a:rPr lang="fr-FR" sz="2000" b="1" dirty="0">
                <a:solidFill>
                  <a:schemeClr val="bg1"/>
                </a:solidFill>
              </a:rPr>
              <a:t>VERNISSAGE MARDI 5 MARS 18H-22H</a:t>
            </a:r>
          </a:p>
          <a:p>
            <a:pPr algn="ctr"/>
            <a:r>
              <a:rPr lang="fr-FR" sz="2400" b="1" dirty="0">
                <a:solidFill>
                  <a:schemeClr val="bg1"/>
                </a:solidFill>
              </a:rPr>
              <a:t>www.galeriegerardlevy.com</a:t>
            </a:r>
          </a:p>
        </p:txBody>
      </p:sp>
      <p:pic>
        <p:nvPicPr>
          <p:cNvPr id="6" name="Image 5">
            <a:extLst>
              <a:ext uri="{FF2B5EF4-FFF2-40B4-BE49-F238E27FC236}">
                <a16:creationId xmlns:a16="http://schemas.microsoft.com/office/drawing/2014/main" id="{940E5515-5213-43D6-A0C4-796DC147D1E5}"/>
              </a:ext>
            </a:extLst>
          </p:cNvPr>
          <p:cNvPicPr>
            <a:picLocks noChangeAspect="1"/>
          </p:cNvPicPr>
          <p:nvPr/>
        </p:nvPicPr>
        <p:blipFill>
          <a:blip r:embed="rId2"/>
          <a:stretch>
            <a:fillRect/>
          </a:stretch>
        </p:blipFill>
        <p:spPr>
          <a:xfrm>
            <a:off x="0" y="2667000"/>
            <a:ext cx="6858000" cy="6858000"/>
          </a:xfrm>
          <a:prstGeom prst="rect">
            <a:avLst/>
          </a:prstGeom>
        </p:spPr>
      </p:pic>
    </p:spTree>
    <p:extLst>
      <p:ext uri="{BB962C8B-B14F-4D97-AF65-F5344CB8AC3E}">
        <p14:creationId xmlns:p14="http://schemas.microsoft.com/office/powerpoint/2010/main" val="3977544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C9A173-D6D3-4A37-886C-27706892176E}"/>
              </a:ext>
            </a:extLst>
          </p:cNvPr>
          <p:cNvSpPr>
            <a:spLocks noGrp="1"/>
          </p:cNvSpPr>
          <p:nvPr>
            <p:ph type="title"/>
          </p:nvPr>
        </p:nvSpPr>
        <p:spPr>
          <a:xfrm>
            <a:off x="1082619" y="929747"/>
            <a:ext cx="4928507" cy="1865307"/>
          </a:xfrm>
        </p:spPr>
        <p:txBody>
          <a:bodyPr>
            <a:normAutofit/>
          </a:bodyPr>
          <a:lstStyle/>
          <a:p>
            <a:r>
              <a:rPr lang="fr-FR" dirty="0">
                <a:latin typeface="Gotham Medium" pitchFamily="50" charset="0"/>
                <a:cs typeface="Gotham Medium" pitchFamily="50" charset="0"/>
              </a:rPr>
              <a:t>La Galerie Gerard Levy lieu de célébration de l’Art photographique</a:t>
            </a:r>
            <a:endParaRPr lang="fr-FR" dirty="0"/>
          </a:p>
        </p:txBody>
      </p:sp>
      <p:sp>
        <p:nvSpPr>
          <p:cNvPr id="5" name="Espace réservé du contenu 4">
            <a:extLst>
              <a:ext uri="{FF2B5EF4-FFF2-40B4-BE49-F238E27FC236}">
                <a16:creationId xmlns:a16="http://schemas.microsoft.com/office/drawing/2014/main" id="{72330F53-EF46-4F7E-A2D0-00DBBEDE5751}"/>
              </a:ext>
            </a:extLst>
          </p:cNvPr>
          <p:cNvSpPr>
            <a:spLocks noGrp="1"/>
          </p:cNvSpPr>
          <p:nvPr>
            <p:ph idx="1"/>
          </p:nvPr>
        </p:nvSpPr>
        <p:spPr>
          <a:xfrm>
            <a:off x="529352" y="2566385"/>
            <a:ext cx="6035040" cy="7726158"/>
          </a:xfrm>
        </p:spPr>
        <p:txBody>
          <a:bodyPr>
            <a:noAutofit/>
          </a:bodyPr>
          <a:lstStyle/>
          <a:p>
            <a:pPr marL="0" indent="0">
              <a:buNone/>
            </a:pPr>
            <a:r>
              <a:rPr lang="fr-FR" sz="1400" b="1" dirty="0">
                <a:latin typeface="Gotham Medium" pitchFamily="50" charset="0"/>
                <a:cs typeface="Gotham Medium" pitchFamily="50" charset="0"/>
              </a:rPr>
              <a:t>Gerard Levy (1934-2016),  </a:t>
            </a:r>
            <a:r>
              <a:rPr lang="fr-FR" sz="1400" dirty="0">
                <a:latin typeface="Gotham Book" pitchFamily="50" charset="0"/>
                <a:cs typeface="Gotham Book" pitchFamily="50" charset="0"/>
              </a:rPr>
              <a:t>nommé premier expert en Photo près les douanes françaises, a conseillé les musées du monde entier et les collectionneurs avisés pour leur permettre de réunir des pièces uniques pendant plus de quarante ans.</a:t>
            </a:r>
          </a:p>
          <a:p>
            <a:r>
              <a:rPr lang="fr-FR" sz="1400" dirty="0">
                <a:latin typeface="Gotham Book" pitchFamily="50" charset="0"/>
                <a:cs typeface="Gotham Book" pitchFamily="50" charset="0"/>
              </a:rPr>
              <a:t>Du daguerréotype aux photographies surréalistes, on peut aujourd’hui découvrir à la galerie les œuvres référence qui ont forgé l’histoire de la Photographie et l’ont érigée en Art majeur . Certaines de ces pièces rares sont régulièrement prêtées à des musées, car les images collectées par « l’homme à l’œillet » (tel que Gerard Levy était nommé dans la communauté de l’Art et par la Presse) ont souvent joué un rôle précurseur dans leur époque ou ont eu la force de « bousculer » la bien-pensance.</a:t>
            </a:r>
          </a:p>
          <a:p>
            <a:pPr marL="0" indent="0">
              <a:buNone/>
            </a:pPr>
            <a:r>
              <a:rPr lang="fr-FR" sz="1400" b="1" dirty="0">
                <a:latin typeface="Gotham Medium" pitchFamily="50" charset="0"/>
                <a:cs typeface="Gotham Medium" pitchFamily="50" charset="0"/>
              </a:rPr>
              <a:t>Alterner Photo ancienne et Photo contemporaine pour déranger les idées reçues</a:t>
            </a:r>
          </a:p>
          <a:p>
            <a:r>
              <a:rPr lang="fr-FR" sz="1400" dirty="0">
                <a:latin typeface="Gotham Book" pitchFamily="50" charset="0"/>
                <a:cs typeface="Gotham Book" pitchFamily="50" charset="0"/>
              </a:rPr>
              <a:t>La fille de Gerard Levy anime à présent la Galerie avec cette même ambition génétique : </a:t>
            </a:r>
            <a:br>
              <a:rPr lang="fr-FR" sz="1400" dirty="0">
                <a:latin typeface="Gotham Book" pitchFamily="50" charset="0"/>
                <a:cs typeface="Gotham Book" pitchFamily="50" charset="0"/>
              </a:rPr>
            </a:br>
            <a:r>
              <a:rPr lang="fr-FR" sz="1400" dirty="0">
                <a:latin typeface="Gotham Book" pitchFamily="50" charset="0"/>
                <a:cs typeface="Gotham Book" pitchFamily="50" charset="0"/>
              </a:rPr>
              <a:t>mettre en lumière la capacité de la Photographie à remettre en question les idées reçues, à éveiller chez chacun un raisonnement individuel.</a:t>
            </a:r>
          </a:p>
          <a:p>
            <a:r>
              <a:rPr lang="fr-FR" sz="1400" dirty="0">
                <a:latin typeface="Gotham Book" pitchFamily="50" charset="0"/>
                <a:cs typeface="Gotham Book" pitchFamily="50" charset="0"/>
              </a:rPr>
              <a:t>La Galerie présente dorénavant des expositions thématiques alternant la technique créative des photographes du </a:t>
            </a:r>
            <a:r>
              <a:rPr lang="fr-FR" sz="1400" dirty="0" err="1">
                <a:latin typeface="Gotham Book" pitchFamily="50" charset="0"/>
                <a:cs typeface="Gotham Book" pitchFamily="50" charset="0"/>
              </a:rPr>
              <a:t>XIXè</a:t>
            </a:r>
            <a:r>
              <a:rPr lang="fr-FR" sz="1400" dirty="0">
                <a:latin typeface="Gotham Book" pitchFamily="50" charset="0"/>
                <a:cs typeface="Gotham Book" pitchFamily="50" charset="0"/>
              </a:rPr>
              <a:t> siècle et la vision des photographes contemporains. </a:t>
            </a:r>
          </a:p>
          <a:p>
            <a:r>
              <a:rPr lang="fr-FR" sz="1400" dirty="0">
                <a:latin typeface="Gotham Book" pitchFamily="50" charset="0"/>
                <a:cs typeface="Gotham Book" pitchFamily="50" charset="0"/>
              </a:rPr>
              <a:t>Forte du succès de la précédente exposition « </a:t>
            </a:r>
            <a:r>
              <a:rPr lang="fr-FR" sz="1400" dirty="0" err="1">
                <a:latin typeface="Gotham Book" pitchFamily="50" charset="0"/>
                <a:cs typeface="Gotham Book" pitchFamily="50" charset="0"/>
              </a:rPr>
              <a:t>Israel</a:t>
            </a:r>
            <a:r>
              <a:rPr lang="fr-FR" sz="1400" dirty="0">
                <a:latin typeface="Gotham Book" pitchFamily="50" charset="0"/>
                <a:cs typeface="Gotham Book" pitchFamily="50" charset="0"/>
              </a:rPr>
              <a:t> et lieux de nostalgie de 1850 à 1910 », où l’on a pu découvrir les premières photos de la </a:t>
            </a:r>
            <a:r>
              <a:rPr lang="fr-FR" sz="1400" dirty="0" err="1">
                <a:latin typeface="Gotham Book" pitchFamily="50" charset="0"/>
                <a:cs typeface="Gotham Book" pitchFamily="50" charset="0"/>
              </a:rPr>
              <a:t>Jerusalem</a:t>
            </a:r>
            <a:r>
              <a:rPr lang="fr-FR" sz="1400" dirty="0">
                <a:latin typeface="Gotham Book" pitchFamily="50" charset="0"/>
                <a:cs typeface="Gotham Book" pitchFamily="50" charset="0"/>
              </a:rPr>
              <a:t> qui ont remis en question la pensée des historiens du </a:t>
            </a:r>
            <a:r>
              <a:rPr lang="fr-FR" sz="1400" dirty="0" err="1">
                <a:latin typeface="Gotham Book" pitchFamily="50" charset="0"/>
                <a:cs typeface="Gotham Book" pitchFamily="50" charset="0"/>
              </a:rPr>
              <a:t>XIXè</a:t>
            </a:r>
            <a:r>
              <a:rPr lang="fr-FR" sz="1400" dirty="0">
                <a:latin typeface="Gotham Book" pitchFamily="50" charset="0"/>
                <a:cs typeface="Gotham Book" pitchFamily="50" charset="0"/>
              </a:rPr>
              <a:t> siècle, la Galerie veut présenter aujourd’hui des photographes franco-</a:t>
            </a:r>
            <a:r>
              <a:rPr lang="fr-FR" sz="1400" dirty="0" err="1">
                <a:latin typeface="Gotham Book" pitchFamily="50" charset="0"/>
                <a:cs typeface="Gotham Book" pitchFamily="50" charset="0"/>
              </a:rPr>
              <a:t>israeliens</a:t>
            </a:r>
            <a:r>
              <a:rPr lang="fr-FR" sz="1400" dirty="0">
                <a:latin typeface="Gotham Book" pitchFamily="50" charset="0"/>
                <a:cs typeface="Gotham Book" pitchFamily="50" charset="0"/>
              </a:rPr>
              <a:t> contemporains et disruptifs.</a:t>
            </a:r>
          </a:p>
          <a:p>
            <a:r>
              <a:rPr lang="fr-FR" sz="1400" b="1" dirty="0">
                <a:latin typeface="Gotham Book" pitchFamily="50" charset="0"/>
                <a:cs typeface="Gotham Book" pitchFamily="50" charset="0"/>
              </a:rPr>
              <a:t>.</a:t>
            </a:r>
            <a:endParaRPr lang="fr-FR" sz="1400" dirty="0"/>
          </a:p>
        </p:txBody>
      </p:sp>
      <p:grpSp>
        <p:nvGrpSpPr>
          <p:cNvPr id="4" name="Groupe 3">
            <a:extLst>
              <a:ext uri="{FF2B5EF4-FFF2-40B4-BE49-F238E27FC236}">
                <a16:creationId xmlns:a16="http://schemas.microsoft.com/office/drawing/2014/main" id="{637E8860-1471-4654-8EF1-789BDB4F5656}"/>
              </a:ext>
            </a:extLst>
          </p:cNvPr>
          <p:cNvGrpSpPr/>
          <p:nvPr/>
        </p:nvGrpSpPr>
        <p:grpSpPr>
          <a:xfrm>
            <a:off x="152401" y="11859446"/>
            <a:ext cx="7134334" cy="304757"/>
            <a:chOff x="152401" y="11859446"/>
            <a:chExt cx="7134334" cy="304757"/>
          </a:xfrm>
        </p:grpSpPr>
        <p:sp>
          <p:nvSpPr>
            <p:cNvPr id="3" name="ZoneTexte 2">
              <a:extLst>
                <a:ext uri="{FF2B5EF4-FFF2-40B4-BE49-F238E27FC236}">
                  <a16:creationId xmlns:a16="http://schemas.microsoft.com/office/drawing/2014/main" id="{4EB0D8A0-A6DB-4920-A46B-98675F3EA1B8}"/>
                </a:ext>
              </a:extLst>
            </p:cNvPr>
            <p:cNvSpPr txBox="1"/>
            <p:nvPr/>
          </p:nvSpPr>
          <p:spPr>
            <a:xfrm>
              <a:off x="2553195" y="11887204"/>
              <a:ext cx="2551218" cy="276999"/>
            </a:xfrm>
            <a:prstGeom prst="rect">
              <a:avLst/>
            </a:prstGeom>
            <a:noFill/>
          </p:spPr>
          <p:txBody>
            <a:bodyPr wrap="square" rtlCol="0">
              <a:spAutoFit/>
            </a:bodyPr>
            <a:lstStyle/>
            <a:p>
              <a:r>
                <a:rPr lang="fr-FR" sz="1200" dirty="0">
                  <a:solidFill>
                    <a:schemeClr val="bg1"/>
                  </a:solidFill>
                  <a:latin typeface="Gotham Book" pitchFamily="50" charset="0"/>
                  <a:cs typeface="Gotham Book" pitchFamily="50" charset="0"/>
                </a:rPr>
                <a:t>galeriegerardlevy@gmail.com</a:t>
              </a:r>
            </a:p>
          </p:txBody>
        </p:sp>
        <p:sp>
          <p:nvSpPr>
            <p:cNvPr id="7" name="ZoneTexte 6">
              <a:extLst>
                <a:ext uri="{FF2B5EF4-FFF2-40B4-BE49-F238E27FC236}">
                  <a16:creationId xmlns:a16="http://schemas.microsoft.com/office/drawing/2014/main" id="{CA6087E6-D850-417C-B2A0-7AE439E042FF}"/>
                </a:ext>
              </a:extLst>
            </p:cNvPr>
            <p:cNvSpPr txBox="1"/>
            <p:nvPr/>
          </p:nvSpPr>
          <p:spPr>
            <a:xfrm>
              <a:off x="152401" y="11873347"/>
              <a:ext cx="2802576" cy="276999"/>
            </a:xfrm>
            <a:prstGeom prst="rect">
              <a:avLst/>
            </a:prstGeom>
            <a:noFill/>
          </p:spPr>
          <p:txBody>
            <a:bodyPr wrap="square" rtlCol="0">
              <a:spAutoFit/>
            </a:bodyPr>
            <a:lstStyle/>
            <a:p>
              <a:r>
                <a:rPr lang="fr-FR" sz="1200" dirty="0">
                  <a:solidFill>
                    <a:schemeClr val="bg1"/>
                  </a:solidFill>
                  <a:latin typeface="Gotham Book" pitchFamily="50" charset="0"/>
                  <a:cs typeface="Gotham Book" pitchFamily="50" charset="0"/>
                </a:rPr>
                <a:t>17 rue de Beaune – Paris 7è</a:t>
              </a:r>
            </a:p>
          </p:txBody>
        </p:sp>
        <p:sp>
          <p:nvSpPr>
            <p:cNvPr id="8" name="ZoneTexte 7">
              <a:extLst>
                <a:ext uri="{FF2B5EF4-FFF2-40B4-BE49-F238E27FC236}">
                  <a16:creationId xmlns:a16="http://schemas.microsoft.com/office/drawing/2014/main" id="{E734AA0D-FF7B-4A83-939A-7BA0E7C317EA}"/>
                </a:ext>
              </a:extLst>
            </p:cNvPr>
            <p:cNvSpPr txBox="1"/>
            <p:nvPr/>
          </p:nvSpPr>
          <p:spPr>
            <a:xfrm>
              <a:off x="4735517" y="11859446"/>
              <a:ext cx="2551218" cy="276999"/>
            </a:xfrm>
            <a:prstGeom prst="rect">
              <a:avLst/>
            </a:prstGeom>
            <a:noFill/>
          </p:spPr>
          <p:txBody>
            <a:bodyPr wrap="square" rtlCol="0">
              <a:spAutoFit/>
            </a:bodyPr>
            <a:lstStyle/>
            <a:p>
              <a:pPr algn="ctr"/>
              <a:r>
                <a:rPr lang="fr-FR" sz="1200" dirty="0">
                  <a:solidFill>
                    <a:schemeClr val="bg1"/>
                  </a:solidFill>
                  <a:latin typeface="Gotham Book" pitchFamily="50" charset="0"/>
                  <a:cs typeface="Gotham Book" pitchFamily="50" charset="0"/>
                </a:rPr>
                <a:t>01 42 61 26 55</a:t>
              </a:r>
            </a:p>
          </p:txBody>
        </p:sp>
      </p:grpSp>
    </p:spTree>
    <p:extLst>
      <p:ext uri="{BB962C8B-B14F-4D97-AF65-F5344CB8AC3E}">
        <p14:creationId xmlns:p14="http://schemas.microsoft.com/office/powerpoint/2010/main" val="1439232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C2DD11-E5AC-43DB-BE8A-8D3833A77F39}"/>
              </a:ext>
            </a:extLst>
          </p:cNvPr>
          <p:cNvSpPr>
            <a:spLocks noGrp="1"/>
          </p:cNvSpPr>
          <p:nvPr>
            <p:ph type="title"/>
          </p:nvPr>
        </p:nvSpPr>
        <p:spPr/>
        <p:txBody>
          <a:bodyPr/>
          <a:lstStyle/>
          <a:p>
            <a:r>
              <a:rPr lang="fr-FR" dirty="0"/>
              <a:t>DE LA LETTRE A LA VIE </a:t>
            </a:r>
            <a:br>
              <a:rPr lang="fr-FR" dirty="0"/>
            </a:br>
            <a:r>
              <a:rPr lang="fr-FR" dirty="0"/>
              <a:t>DIDIER BEN LOULOU</a:t>
            </a:r>
            <a:br>
              <a:rPr lang="fr-FR" dirty="0"/>
            </a:br>
            <a:r>
              <a:rPr lang="fr-FR" dirty="0"/>
              <a:t>5 MARS – 9 AVRIL 2019</a:t>
            </a:r>
          </a:p>
        </p:txBody>
      </p:sp>
      <p:sp>
        <p:nvSpPr>
          <p:cNvPr id="3" name="Espace réservé du contenu 2">
            <a:extLst>
              <a:ext uri="{FF2B5EF4-FFF2-40B4-BE49-F238E27FC236}">
                <a16:creationId xmlns:a16="http://schemas.microsoft.com/office/drawing/2014/main" id="{70030BD7-9D1A-4DA0-812E-804B82DB0C09}"/>
              </a:ext>
            </a:extLst>
          </p:cNvPr>
          <p:cNvSpPr>
            <a:spLocks noGrp="1"/>
          </p:cNvSpPr>
          <p:nvPr>
            <p:ph idx="1"/>
          </p:nvPr>
        </p:nvSpPr>
        <p:spPr/>
        <p:txBody>
          <a:bodyPr>
            <a:normAutofit fontScale="92500" lnSpcReduction="10000"/>
          </a:bodyPr>
          <a:lstStyle/>
          <a:p>
            <a:pPr marL="0" indent="0">
              <a:buNone/>
            </a:pPr>
            <a:r>
              <a:rPr lang="fr-FR" sz="1500" b="0" dirty="0"/>
              <a:t>Et si l’éternelle image du « Peuple du Livre » associée à la culture juive, prenait un jour nouveau ? </a:t>
            </a:r>
            <a:br>
              <a:rPr lang="fr-FR" sz="1500" b="0" dirty="0"/>
            </a:br>
            <a:r>
              <a:rPr lang="fr-FR" sz="1500" b="0" dirty="0">
                <a:latin typeface="Gotham Book" pitchFamily="50" charset="0"/>
                <a:cs typeface="Gotham Book" pitchFamily="50" charset="0"/>
              </a:rPr>
              <a:t>A partir de 1993, Didier Ben Loulou traque la Lettre : des inscriptions </a:t>
            </a:r>
            <a:r>
              <a:rPr lang="fr-FR" sz="1500" b="0" dirty="0" err="1">
                <a:latin typeface="Gotham Book" pitchFamily="50" charset="0"/>
                <a:cs typeface="Gotham Book" pitchFamily="50" charset="0"/>
              </a:rPr>
              <a:t>hébraiques</a:t>
            </a:r>
            <a:r>
              <a:rPr lang="fr-FR" sz="1500" b="0" dirty="0">
                <a:latin typeface="Gotham Book" pitchFamily="50" charset="0"/>
                <a:cs typeface="Gotham Book" pitchFamily="50" charset="0"/>
              </a:rPr>
              <a:t> les plus sacrées, aux affiches profanes qui recouvrent les murs de Jérusalem ou aux tags des ruelles arabes</a:t>
            </a:r>
            <a:r>
              <a:rPr lang="fr-FR" sz="1500" b="0" dirty="0"/>
              <a:t>.</a:t>
            </a:r>
          </a:p>
          <a:p>
            <a:pPr marL="0" indent="0">
              <a:buNone/>
            </a:pPr>
            <a:r>
              <a:rPr lang="fr-FR" sz="1500" b="0" dirty="0">
                <a:latin typeface="Gotham Book" pitchFamily="50" charset="0"/>
                <a:cs typeface="Gotham Book" pitchFamily="50" charset="0"/>
              </a:rPr>
              <a:t>Le photographe réussit l’exploit de transformer notre vision des hauts lieux de mysticisme que sont le cimetière de Safed et le cimetière du mont des Oliviers. C’est un nouveau décor que l’on découvre, où la mort aurait fui . La mise en scène inattendue des lettres crée une sorte de lien entre les vivants et l’Histoire.</a:t>
            </a:r>
          </a:p>
          <a:p>
            <a:pPr marL="0" indent="0">
              <a:buNone/>
            </a:pPr>
            <a:r>
              <a:rPr lang="fr-FR" sz="1500" b="0" dirty="0"/>
              <a:t>Et chaque œuvre porte sa surprise :  les lettres sont redevenues libres et modernes. </a:t>
            </a:r>
            <a:br>
              <a:rPr lang="fr-FR" sz="1500" b="0" dirty="0"/>
            </a:br>
            <a:r>
              <a:rPr lang="fr-FR" sz="1500" b="0" dirty="0">
                <a:latin typeface="Gotham Book" pitchFamily="50" charset="0"/>
                <a:cs typeface="Gotham Book" pitchFamily="50" charset="0"/>
              </a:rPr>
              <a:t>Ne plus montrer les signes ancestraux comme figés, mettre de la couleur vive sur le Sacré, redécouvrir les rues de Jérusalem : c’est le chemin qui mène de la Lettre à la Vie. </a:t>
            </a:r>
          </a:p>
          <a:p>
            <a:pPr marL="0" indent="0">
              <a:buNone/>
            </a:pPr>
            <a:r>
              <a:rPr lang="fr-FR" sz="1500" b="0" dirty="0">
                <a:latin typeface="Gotham Book" pitchFamily="50" charset="0"/>
                <a:cs typeface="Gotham Book" pitchFamily="50" charset="0"/>
              </a:rPr>
              <a:t>Dans la </a:t>
            </a:r>
            <a:r>
              <a:rPr lang="fr-FR" sz="1500" b="0" dirty="0" err="1">
                <a:latin typeface="Gotham Book" pitchFamily="50" charset="0"/>
                <a:cs typeface="Gotham Book" pitchFamily="50" charset="0"/>
              </a:rPr>
              <a:t>retrospective</a:t>
            </a:r>
            <a:r>
              <a:rPr lang="fr-FR" sz="1500" b="0" dirty="0">
                <a:latin typeface="Gotham Book" pitchFamily="50" charset="0"/>
                <a:cs typeface="Gotham Book" pitchFamily="50" charset="0"/>
              </a:rPr>
              <a:t> présentée à la Galerie Gerard Levy, l’on comprend pourquoi Didier Ben Loulou choisit </a:t>
            </a:r>
            <a:r>
              <a:rPr lang="fr-FR" sz="1500" b="0" dirty="0"/>
              <a:t>le procédé </a:t>
            </a:r>
            <a:r>
              <a:rPr lang="fr-FR" sz="1500" b="0" dirty="0" err="1"/>
              <a:t>Fresson</a:t>
            </a:r>
            <a:r>
              <a:rPr lang="fr-FR" sz="1500" b="0" dirty="0"/>
              <a:t> </a:t>
            </a:r>
            <a:r>
              <a:rPr lang="fr-FR" sz="1500" b="0" dirty="0">
                <a:latin typeface="Gotham Book" pitchFamily="50" charset="0"/>
                <a:cs typeface="Gotham Book" pitchFamily="50" charset="0"/>
              </a:rPr>
              <a:t>pour ses tirages argentiques. Il est un des rares photographes au monde à savoir maîtriser les secrets de cette technique centenaire qui révèle les couleurs grâce à des pigments minéraux.  Une autre manière de mettre de l’éternité dans l’Image</a:t>
            </a:r>
          </a:p>
          <a:p>
            <a:pPr marL="0" indent="0">
              <a:buNone/>
            </a:pPr>
            <a:r>
              <a:rPr lang="fr-FR" sz="1500" b="0" dirty="0">
                <a:latin typeface="Gotham Book" pitchFamily="50" charset="0"/>
                <a:cs typeface="Gotham Book" pitchFamily="50" charset="0"/>
              </a:rPr>
              <a:t>On est bien loin d’un quelconque recueillement : q</a:t>
            </a:r>
            <a:r>
              <a:rPr lang="fr-FR" dirty="0">
                <a:latin typeface="Gotham Book" pitchFamily="50" charset="0"/>
                <a:cs typeface="Gotham Book" pitchFamily="50" charset="0"/>
              </a:rPr>
              <a:t>uand la Lettre crée la surprise, elle porte la Vie</a:t>
            </a:r>
          </a:p>
          <a:p>
            <a:endParaRPr lang="fr-FR" dirty="0"/>
          </a:p>
        </p:txBody>
      </p:sp>
      <p:grpSp>
        <p:nvGrpSpPr>
          <p:cNvPr id="5" name="Groupe 4">
            <a:extLst>
              <a:ext uri="{FF2B5EF4-FFF2-40B4-BE49-F238E27FC236}">
                <a16:creationId xmlns:a16="http://schemas.microsoft.com/office/drawing/2014/main" id="{B67C01C1-9E88-4C4E-8A2E-72014D9D6F5D}"/>
              </a:ext>
            </a:extLst>
          </p:cNvPr>
          <p:cNvGrpSpPr/>
          <p:nvPr/>
        </p:nvGrpSpPr>
        <p:grpSpPr>
          <a:xfrm>
            <a:off x="152401" y="11859446"/>
            <a:ext cx="7134334" cy="304757"/>
            <a:chOff x="152401" y="11859446"/>
            <a:chExt cx="7134334" cy="304757"/>
          </a:xfrm>
        </p:grpSpPr>
        <p:sp>
          <p:nvSpPr>
            <p:cNvPr id="6" name="ZoneTexte 5">
              <a:extLst>
                <a:ext uri="{FF2B5EF4-FFF2-40B4-BE49-F238E27FC236}">
                  <a16:creationId xmlns:a16="http://schemas.microsoft.com/office/drawing/2014/main" id="{6C69725E-95F8-4166-AFA8-864F5807D295}"/>
                </a:ext>
              </a:extLst>
            </p:cNvPr>
            <p:cNvSpPr txBox="1"/>
            <p:nvPr/>
          </p:nvSpPr>
          <p:spPr>
            <a:xfrm>
              <a:off x="2553195" y="11887204"/>
              <a:ext cx="2551218" cy="276999"/>
            </a:xfrm>
            <a:prstGeom prst="rect">
              <a:avLst/>
            </a:prstGeom>
            <a:noFill/>
          </p:spPr>
          <p:txBody>
            <a:bodyPr wrap="square" rtlCol="0">
              <a:spAutoFit/>
            </a:bodyPr>
            <a:lstStyle/>
            <a:p>
              <a:r>
                <a:rPr lang="fr-FR" sz="1200" dirty="0">
                  <a:solidFill>
                    <a:schemeClr val="bg1"/>
                  </a:solidFill>
                  <a:latin typeface="Gotham Book" pitchFamily="50" charset="0"/>
                  <a:cs typeface="Gotham Book" pitchFamily="50" charset="0"/>
                </a:rPr>
                <a:t>galeriegerardlevy@gmail.com</a:t>
              </a:r>
            </a:p>
          </p:txBody>
        </p:sp>
        <p:sp>
          <p:nvSpPr>
            <p:cNvPr id="7" name="ZoneTexte 6">
              <a:extLst>
                <a:ext uri="{FF2B5EF4-FFF2-40B4-BE49-F238E27FC236}">
                  <a16:creationId xmlns:a16="http://schemas.microsoft.com/office/drawing/2014/main" id="{3FA9778B-458D-4C26-A9B2-24BECEA0A50E}"/>
                </a:ext>
              </a:extLst>
            </p:cNvPr>
            <p:cNvSpPr txBox="1"/>
            <p:nvPr/>
          </p:nvSpPr>
          <p:spPr>
            <a:xfrm>
              <a:off x="152401" y="11873347"/>
              <a:ext cx="2802576" cy="276999"/>
            </a:xfrm>
            <a:prstGeom prst="rect">
              <a:avLst/>
            </a:prstGeom>
            <a:noFill/>
          </p:spPr>
          <p:txBody>
            <a:bodyPr wrap="square" rtlCol="0">
              <a:spAutoFit/>
            </a:bodyPr>
            <a:lstStyle/>
            <a:p>
              <a:r>
                <a:rPr lang="fr-FR" sz="1200" dirty="0">
                  <a:solidFill>
                    <a:schemeClr val="bg1"/>
                  </a:solidFill>
                  <a:latin typeface="Gotham Book" pitchFamily="50" charset="0"/>
                  <a:cs typeface="Gotham Book" pitchFamily="50" charset="0"/>
                </a:rPr>
                <a:t>17 rue de Beaune – Paris 7è</a:t>
              </a:r>
            </a:p>
          </p:txBody>
        </p:sp>
        <p:sp>
          <p:nvSpPr>
            <p:cNvPr id="8" name="ZoneTexte 7">
              <a:extLst>
                <a:ext uri="{FF2B5EF4-FFF2-40B4-BE49-F238E27FC236}">
                  <a16:creationId xmlns:a16="http://schemas.microsoft.com/office/drawing/2014/main" id="{BBF4DA47-B66A-40B3-95E7-20A70B318B96}"/>
                </a:ext>
              </a:extLst>
            </p:cNvPr>
            <p:cNvSpPr txBox="1"/>
            <p:nvPr/>
          </p:nvSpPr>
          <p:spPr>
            <a:xfrm>
              <a:off x="4735517" y="11859446"/>
              <a:ext cx="2551218" cy="276999"/>
            </a:xfrm>
            <a:prstGeom prst="rect">
              <a:avLst/>
            </a:prstGeom>
            <a:noFill/>
          </p:spPr>
          <p:txBody>
            <a:bodyPr wrap="square" rtlCol="0">
              <a:spAutoFit/>
            </a:bodyPr>
            <a:lstStyle/>
            <a:p>
              <a:pPr algn="ctr"/>
              <a:r>
                <a:rPr lang="fr-FR" sz="1200" dirty="0">
                  <a:solidFill>
                    <a:schemeClr val="bg1"/>
                  </a:solidFill>
                  <a:latin typeface="Gotham Book" pitchFamily="50" charset="0"/>
                  <a:cs typeface="Gotham Book" pitchFamily="50" charset="0"/>
                </a:rPr>
                <a:t>01 42 61 26 55</a:t>
              </a:r>
            </a:p>
          </p:txBody>
        </p:sp>
      </p:grpSp>
    </p:spTree>
    <p:extLst>
      <p:ext uri="{BB962C8B-B14F-4D97-AF65-F5344CB8AC3E}">
        <p14:creationId xmlns:p14="http://schemas.microsoft.com/office/powerpoint/2010/main" val="852177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2C2DCD-4787-4C5E-99CF-FF32F4CEA30A}"/>
              </a:ext>
            </a:extLst>
          </p:cNvPr>
          <p:cNvSpPr>
            <a:spLocks noGrp="1"/>
          </p:cNvSpPr>
          <p:nvPr>
            <p:ph type="title"/>
          </p:nvPr>
        </p:nvSpPr>
        <p:spPr/>
        <p:txBody>
          <a:bodyPr/>
          <a:lstStyle/>
          <a:p>
            <a:r>
              <a:rPr lang="fr-FR" dirty="0"/>
              <a:t>Didier Ben Loulou :</a:t>
            </a:r>
            <a:br>
              <a:rPr lang="fr-FR" dirty="0"/>
            </a:br>
            <a:r>
              <a:rPr lang="fr-FR" dirty="0"/>
              <a:t>rebelle aux conventions</a:t>
            </a:r>
            <a:br>
              <a:rPr lang="fr-FR" dirty="0"/>
            </a:br>
            <a:endParaRPr lang="fr-FR" dirty="0"/>
          </a:p>
        </p:txBody>
      </p:sp>
      <p:sp>
        <p:nvSpPr>
          <p:cNvPr id="3" name="Espace réservé du contenu 2">
            <a:extLst>
              <a:ext uri="{FF2B5EF4-FFF2-40B4-BE49-F238E27FC236}">
                <a16:creationId xmlns:a16="http://schemas.microsoft.com/office/drawing/2014/main" id="{A793BD4C-B20B-47BA-B14D-3536BA0C0C5B}"/>
              </a:ext>
            </a:extLst>
          </p:cNvPr>
          <p:cNvSpPr>
            <a:spLocks noGrp="1"/>
          </p:cNvSpPr>
          <p:nvPr>
            <p:ph idx="1"/>
          </p:nvPr>
        </p:nvSpPr>
        <p:spPr/>
        <p:txBody>
          <a:bodyPr>
            <a:normAutofit fontScale="92500" lnSpcReduction="20000"/>
          </a:bodyPr>
          <a:lstStyle/>
          <a:p>
            <a:pPr marL="0" indent="0">
              <a:buNone/>
            </a:pPr>
            <a:r>
              <a:rPr lang="fr-FR" sz="1500" dirty="0"/>
              <a:t>Didier Ben Loulou, photographe Franco-</a:t>
            </a:r>
            <a:r>
              <a:rPr lang="fr-FR" sz="1500" dirty="0" err="1"/>
              <a:t>Israelien</a:t>
            </a:r>
            <a:r>
              <a:rPr lang="fr-FR" sz="1500" dirty="0"/>
              <a:t>, vivant entre Paris et Jérusalem, réalise depuis plus de trente ans une œuvre singulière, inclassable, dans laquelle la couleur tient une place primordiale.</a:t>
            </a:r>
          </a:p>
          <a:p>
            <a:pPr marL="0" indent="0">
              <a:buNone/>
            </a:pPr>
            <a:r>
              <a:rPr lang="fr-FR" sz="1500" dirty="0">
                <a:latin typeface="Gotham Book" pitchFamily="50" charset="0"/>
                <a:cs typeface="Gotham Book" pitchFamily="50" charset="0"/>
              </a:rPr>
              <a:t>Il a pris le pari de la couleur au début des années 80 mais en se démarquant du </a:t>
            </a:r>
            <a:r>
              <a:rPr lang="fr-FR" sz="1500" dirty="0" err="1">
                <a:latin typeface="Gotham Book" pitchFamily="50" charset="0"/>
                <a:cs typeface="Gotham Book" pitchFamily="50" charset="0"/>
              </a:rPr>
              <a:t>photo-reportage</a:t>
            </a:r>
            <a:r>
              <a:rPr lang="fr-FR" sz="1500" dirty="0">
                <a:latin typeface="Gotham Book" pitchFamily="50" charset="0"/>
                <a:cs typeface="Gotham Book" pitchFamily="50" charset="0"/>
              </a:rPr>
              <a:t>. Il est adepte du tirage au charbon  </a:t>
            </a:r>
            <a:r>
              <a:rPr lang="fr-FR" sz="1500" dirty="0" err="1">
                <a:latin typeface="Gotham Book" pitchFamily="50" charset="0"/>
                <a:cs typeface="Gotham Book" pitchFamily="50" charset="0"/>
              </a:rPr>
              <a:t>Fresson</a:t>
            </a:r>
            <a:r>
              <a:rPr lang="fr-FR" sz="1500" dirty="0">
                <a:latin typeface="Gotham Book" pitchFamily="50" charset="0"/>
                <a:cs typeface="Gotham Book" pitchFamily="50" charset="0"/>
              </a:rPr>
              <a:t>* pour donner une matière unique à la Couleur, à l’heure où d’autres ne jurent que par le tirage numérique et l’amplification des pixels</a:t>
            </a:r>
          </a:p>
          <a:p>
            <a:pPr marL="0" indent="0">
              <a:buNone/>
            </a:pPr>
            <a:r>
              <a:rPr lang="fr-FR" sz="1500" dirty="0">
                <a:latin typeface="Gotham Book" pitchFamily="50" charset="0"/>
                <a:cs typeface="Gotham Book" pitchFamily="50" charset="0"/>
              </a:rPr>
              <a:t>Il met, entre autres, en lumière des thèmes de culture juive pour leur donner une portée universelle.</a:t>
            </a:r>
          </a:p>
          <a:p>
            <a:pPr marL="0" indent="0">
              <a:buNone/>
            </a:pPr>
            <a:r>
              <a:rPr lang="fr-FR" sz="1500" dirty="0">
                <a:latin typeface="Gotham Book" pitchFamily="50" charset="0"/>
                <a:cs typeface="Gotham Book" pitchFamily="50" charset="0"/>
              </a:rPr>
              <a:t>Sa douce détermination à n’être ni un photographe humaniste, ni un acteur du </a:t>
            </a:r>
            <a:r>
              <a:rPr lang="fr-FR" sz="1500" dirty="0" err="1">
                <a:latin typeface="Gotham Book" pitchFamily="50" charset="0"/>
                <a:cs typeface="Gotham Book" pitchFamily="50" charset="0"/>
              </a:rPr>
              <a:t>street</a:t>
            </a:r>
            <a:r>
              <a:rPr lang="fr-FR" sz="1500" dirty="0">
                <a:latin typeface="Gotham Book" pitchFamily="50" charset="0"/>
                <a:cs typeface="Gotham Book" pitchFamily="50" charset="0"/>
              </a:rPr>
              <a:t> art ou du land art, à privilégier le Réel à l’Abstraction, explique pourquoi les œuvres de Didier Ben Loulou sont régulièrement exposées en Europe et aux Etats-Unis, au-delà des modes. </a:t>
            </a:r>
          </a:p>
          <a:p>
            <a:pPr marL="0" indent="0">
              <a:buNone/>
            </a:pPr>
            <a:r>
              <a:rPr lang="fr-FR" sz="1500" dirty="0">
                <a:latin typeface="Gotham Book" pitchFamily="50" charset="0"/>
                <a:cs typeface="Gotham Book" pitchFamily="50" charset="0"/>
              </a:rPr>
              <a:t>Elles sont ainsi présentes dans de nombreuses collections privées et publiques : Fonds national d’art contemporain (Paris), Victoria &amp; Albert Museum (Londres), Museum of Fine Arts (Houston), Maison européenne de la photographie (Paris), musée d’Art et d’Histoire du judaïsme (Paris), Museum of Modern Art (Tel-Aviv), Microsoft Art Collection (Seattle, USA), Fonds régional d'art contemporain de Basse-Normandie (Caen), Bibliothèque Nationale de France (Paris), etc.</a:t>
            </a:r>
          </a:p>
          <a:p>
            <a:endParaRPr lang="fr-FR" dirty="0"/>
          </a:p>
        </p:txBody>
      </p:sp>
      <p:grpSp>
        <p:nvGrpSpPr>
          <p:cNvPr id="5" name="Groupe 4">
            <a:extLst>
              <a:ext uri="{FF2B5EF4-FFF2-40B4-BE49-F238E27FC236}">
                <a16:creationId xmlns:a16="http://schemas.microsoft.com/office/drawing/2014/main" id="{E00135E0-F624-4084-98D3-8AFFE948EB90}"/>
              </a:ext>
            </a:extLst>
          </p:cNvPr>
          <p:cNvGrpSpPr/>
          <p:nvPr/>
        </p:nvGrpSpPr>
        <p:grpSpPr>
          <a:xfrm>
            <a:off x="152401" y="11859446"/>
            <a:ext cx="7134334" cy="304757"/>
            <a:chOff x="152401" y="11859446"/>
            <a:chExt cx="7134334" cy="304757"/>
          </a:xfrm>
        </p:grpSpPr>
        <p:sp>
          <p:nvSpPr>
            <p:cNvPr id="6" name="ZoneTexte 5">
              <a:extLst>
                <a:ext uri="{FF2B5EF4-FFF2-40B4-BE49-F238E27FC236}">
                  <a16:creationId xmlns:a16="http://schemas.microsoft.com/office/drawing/2014/main" id="{0D7116F0-FC4F-4525-91DF-13881E2AACD5}"/>
                </a:ext>
              </a:extLst>
            </p:cNvPr>
            <p:cNvSpPr txBox="1"/>
            <p:nvPr/>
          </p:nvSpPr>
          <p:spPr>
            <a:xfrm>
              <a:off x="2553195" y="11887204"/>
              <a:ext cx="2551218" cy="276999"/>
            </a:xfrm>
            <a:prstGeom prst="rect">
              <a:avLst/>
            </a:prstGeom>
            <a:noFill/>
          </p:spPr>
          <p:txBody>
            <a:bodyPr wrap="square" rtlCol="0">
              <a:spAutoFit/>
            </a:bodyPr>
            <a:lstStyle/>
            <a:p>
              <a:r>
                <a:rPr lang="fr-FR" sz="1200" dirty="0">
                  <a:solidFill>
                    <a:schemeClr val="bg1"/>
                  </a:solidFill>
                  <a:latin typeface="Gotham Book" pitchFamily="50" charset="0"/>
                  <a:cs typeface="Gotham Book" pitchFamily="50" charset="0"/>
                </a:rPr>
                <a:t>galeriegerardlevy@gmail.com</a:t>
              </a:r>
            </a:p>
          </p:txBody>
        </p:sp>
        <p:sp>
          <p:nvSpPr>
            <p:cNvPr id="7" name="ZoneTexte 6">
              <a:extLst>
                <a:ext uri="{FF2B5EF4-FFF2-40B4-BE49-F238E27FC236}">
                  <a16:creationId xmlns:a16="http://schemas.microsoft.com/office/drawing/2014/main" id="{6B855DE8-9182-4E6E-86CF-984B99FC869D}"/>
                </a:ext>
              </a:extLst>
            </p:cNvPr>
            <p:cNvSpPr txBox="1"/>
            <p:nvPr/>
          </p:nvSpPr>
          <p:spPr>
            <a:xfrm>
              <a:off x="152401" y="11873347"/>
              <a:ext cx="2802576" cy="276999"/>
            </a:xfrm>
            <a:prstGeom prst="rect">
              <a:avLst/>
            </a:prstGeom>
            <a:noFill/>
          </p:spPr>
          <p:txBody>
            <a:bodyPr wrap="square" rtlCol="0">
              <a:spAutoFit/>
            </a:bodyPr>
            <a:lstStyle/>
            <a:p>
              <a:r>
                <a:rPr lang="fr-FR" sz="1200" dirty="0">
                  <a:solidFill>
                    <a:schemeClr val="bg1"/>
                  </a:solidFill>
                  <a:latin typeface="Gotham Book" pitchFamily="50" charset="0"/>
                  <a:cs typeface="Gotham Book" pitchFamily="50" charset="0"/>
                </a:rPr>
                <a:t>17 rue de Beaune – Paris 7è</a:t>
              </a:r>
            </a:p>
          </p:txBody>
        </p:sp>
        <p:sp>
          <p:nvSpPr>
            <p:cNvPr id="8" name="ZoneTexte 7">
              <a:extLst>
                <a:ext uri="{FF2B5EF4-FFF2-40B4-BE49-F238E27FC236}">
                  <a16:creationId xmlns:a16="http://schemas.microsoft.com/office/drawing/2014/main" id="{9E134688-BA9B-4C73-8EE1-CBD4DF171EEF}"/>
                </a:ext>
              </a:extLst>
            </p:cNvPr>
            <p:cNvSpPr txBox="1"/>
            <p:nvPr/>
          </p:nvSpPr>
          <p:spPr>
            <a:xfrm>
              <a:off x="4735517" y="11859446"/>
              <a:ext cx="2551218" cy="276999"/>
            </a:xfrm>
            <a:prstGeom prst="rect">
              <a:avLst/>
            </a:prstGeom>
            <a:noFill/>
          </p:spPr>
          <p:txBody>
            <a:bodyPr wrap="square" rtlCol="0">
              <a:spAutoFit/>
            </a:bodyPr>
            <a:lstStyle/>
            <a:p>
              <a:pPr algn="ctr"/>
              <a:r>
                <a:rPr lang="fr-FR" sz="1200" dirty="0">
                  <a:solidFill>
                    <a:schemeClr val="bg1"/>
                  </a:solidFill>
                  <a:latin typeface="Gotham Book" pitchFamily="50" charset="0"/>
                  <a:cs typeface="Gotham Book" pitchFamily="50" charset="0"/>
                </a:rPr>
                <a:t>01 42 61 26 55</a:t>
              </a:r>
            </a:p>
          </p:txBody>
        </p:sp>
      </p:grpSp>
    </p:spTree>
    <p:extLst>
      <p:ext uri="{BB962C8B-B14F-4D97-AF65-F5344CB8AC3E}">
        <p14:creationId xmlns:p14="http://schemas.microsoft.com/office/powerpoint/2010/main" val="2820836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9C3525C4-42F9-4FA2-AC0A-CCD7E25E09F9}"/>
              </a:ext>
            </a:extLst>
          </p:cNvPr>
          <p:cNvGrpSpPr/>
          <p:nvPr/>
        </p:nvGrpSpPr>
        <p:grpSpPr>
          <a:xfrm>
            <a:off x="152401" y="11859446"/>
            <a:ext cx="7134334" cy="304757"/>
            <a:chOff x="152401" y="11859446"/>
            <a:chExt cx="7134334" cy="304757"/>
          </a:xfrm>
        </p:grpSpPr>
        <p:sp>
          <p:nvSpPr>
            <p:cNvPr id="5" name="ZoneTexte 4">
              <a:extLst>
                <a:ext uri="{FF2B5EF4-FFF2-40B4-BE49-F238E27FC236}">
                  <a16:creationId xmlns:a16="http://schemas.microsoft.com/office/drawing/2014/main" id="{BBE887C4-B2C7-4EC1-B53E-74FE5394AF59}"/>
                </a:ext>
              </a:extLst>
            </p:cNvPr>
            <p:cNvSpPr txBox="1"/>
            <p:nvPr/>
          </p:nvSpPr>
          <p:spPr>
            <a:xfrm>
              <a:off x="2553195" y="11887204"/>
              <a:ext cx="2551218" cy="276999"/>
            </a:xfrm>
            <a:prstGeom prst="rect">
              <a:avLst/>
            </a:prstGeom>
            <a:noFill/>
          </p:spPr>
          <p:txBody>
            <a:bodyPr wrap="square" rtlCol="0">
              <a:spAutoFit/>
            </a:bodyPr>
            <a:lstStyle/>
            <a:p>
              <a:r>
                <a:rPr lang="fr-FR" sz="1200" dirty="0">
                  <a:solidFill>
                    <a:schemeClr val="bg1"/>
                  </a:solidFill>
                  <a:latin typeface="Gotham Book" pitchFamily="50" charset="0"/>
                  <a:cs typeface="Gotham Book" pitchFamily="50" charset="0"/>
                </a:rPr>
                <a:t>galeriegerardlevy@gmail.com</a:t>
              </a:r>
            </a:p>
          </p:txBody>
        </p:sp>
        <p:sp>
          <p:nvSpPr>
            <p:cNvPr id="6" name="ZoneTexte 5">
              <a:extLst>
                <a:ext uri="{FF2B5EF4-FFF2-40B4-BE49-F238E27FC236}">
                  <a16:creationId xmlns:a16="http://schemas.microsoft.com/office/drawing/2014/main" id="{CDEBC86B-8638-4F35-9F29-7E7A80A88AB5}"/>
                </a:ext>
              </a:extLst>
            </p:cNvPr>
            <p:cNvSpPr txBox="1"/>
            <p:nvPr/>
          </p:nvSpPr>
          <p:spPr>
            <a:xfrm>
              <a:off x="152401" y="11873347"/>
              <a:ext cx="2802576" cy="276999"/>
            </a:xfrm>
            <a:prstGeom prst="rect">
              <a:avLst/>
            </a:prstGeom>
            <a:noFill/>
          </p:spPr>
          <p:txBody>
            <a:bodyPr wrap="square" rtlCol="0">
              <a:spAutoFit/>
            </a:bodyPr>
            <a:lstStyle/>
            <a:p>
              <a:r>
                <a:rPr lang="fr-FR" sz="1200" dirty="0">
                  <a:solidFill>
                    <a:schemeClr val="bg1"/>
                  </a:solidFill>
                  <a:latin typeface="Gotham Book" pitchFamily="50" charset="0"/>
                  <a:cs typeface="Gotham Book" pitchFamily="50" charset="0"/>
                </a:rPr>
                <a:t>17 rue de Beaune – Paris 7è</a:t>
              </a:r>
            </a:p>
          </p:txBody>
        </p:sp>
        <p:sp>
          <p:nvSpPr>
            <p:cNvPr id="7" name="ZoneTexte 6">
              <a:extLst>
                <a:ext uri="{FF2B5EF4-FFF2-40B4-BE49-F238E27FC236}">
                  <a16:creationId xmlns:a16="http://schemas.microsoft.com/office/drawing/2014/main" id="{67D43AD2-4ACD-4794-A93B-162C4E5206A4}"/>
                </a:ext>
              </a:extLst>
            </p:cNvPr>
            <p:cNvSpPr txBox="1"/>
            <p:nvPr/>
          </p:nvSpPr>
          <p:spPr>
            <a:xfrm>
              <a:off x="4735517" y="11859446"/>
              <a:ext cx="2551218" cy="276999"/>
            </a:xfrm>
            <a:prstGeom prst="rect">
              <a:avLst/>
            </a:prstGeom>
            <a:noFill/>
          </p:spPr>
          <p:txBody>
            <a:bodyPr wrap="square" rtlCol="0">
              <a:spAutoFit/>
            </a:bodyPr>
            <a:lstStyle/>
            <a:p>
              <a:pPr algn="ctr"/>
              <a:r>
                <a:rPr lang="fr-FR" sz="1200" dirty="0">
                  <a:solidFill>
                    <a:schemeClr val="bg1"/>
                  </a:solidFill>
                  <a:latin typeface="Gotham Book" pitchFamily="50" charset="0"/>
                  <a:cs typeface="Gotham Book" pitchFamily="50" charset="0"/>
                </a:rPr>
                <a:t>01 42 61 26 55</a:t>
              </a:r>
            </a:p>
          </p:txBody>
        </p:sp>
      </p:grpSp>
      <p:sp>
        <p:nvSpPr>
          <p:cNvPr id="8" name="ZoneTexte 7">
            <a:extLst>
              <a:ext uri="{FF2B5EF4-FFF2-40B4-BE49-F238E27FC236}">
                <a16:creationId xmlns:a16="http://schemas.microsoft.com/office/drawing/2014/main" id="{6C1F1775-F0C3-46A9-B0B6-395A1C675D13}"/>
              </a:ext>
            </a:extLst>
          </p:cNvPr>
          <p:cNvSpPr txBox="1"/>
          <p:nvPr/>
        </p:nvSpPr>
        <p:spPr>
          <a:xfrm>
            <a:off x="1828801" y="9844645"/>
            <a:ext cx="3503221" cy="1015663"/>
          </a:xfrm>
          <a:prstGeom prst="rect">
            <a:avLst/>
          </a:prstGeom>
          <a:noFill/>
        </p:spPr>
        <p:txBody>
          <a:bodyPr wrap="square" rtlCol="0">
            <a:spAutoFit/>
          </a:bodyPr>
          <a:lstStyle/>
          <a:p>
            <a:pPr algn="ctr"/>
            <a:r>
              <a:rPr lang="fr-FR" sz="2000" dirty="0">
                <a:latin typeface="Gotham Medium" pitchFamily="50" charset="0"/>
                <a:cs typeface="Gotham Medium" pitchFamily="50" charset="0"/>
              </a:rPr>
              <a:t>Didier Ben Loulou</a:t>
            </a:r>
          </a:p>
          <a:p>
            <a:pPr algn="ctr"/>
            <a:r>
              <a:rPr lang="fr-FR" sz="2000" dirty="0">
                <a:latin typeface="Gotham Medium" pitchFamily="50" charset="0"/>
                <a:cs typeface="Gotham Medium" pitchFamily="50" charset="0"/>
              </a:rPr>
              <a:t>De la Lettre à la Vie</a:t>
            </a:r>
            <a:br>
              <a:rPr lang="fr-FR" sz="2000" dirty="0">
                <a:latin typeface="Gotham Medium" pitchFamily="50" charset="0"/>
                <a:cs typeface="Gotham Medium" pitchFamily="50" charset="0"/>
              </a:rPr>
            </a:br>
            <a:r>
              <a:rPr lang="fr-FR" sz="2000" dirty="0">
                <a:latin typeface="Gotham Medium" pitchFamily="50" charset="0"/>
                <a:cs typeface="Gotham Medium" pitchFamily="50" charset="0"/>
              </a:rPr>
              <a:t>5 Mars – 9 Avril 2019</a:t>
            </a:r>
          </a:p>
        </p:txBody>
      </p:sp>
      <p:pic>
        <p:nvPicPr>
          <p:cNvPr id="3" name="Image 2">
            <a:extLst>
              <a:ext uri="{FF2B5EF4-FFF2-40B4-BE49-F238E27FC236}">
                <a16:creationId xmlns:a16="http://schemas.microsoft.com/office/drawing/2014/main" id="{DF53EE3A-10D5-45E9-9015-D7B0C26379F6}"/>
              </a:ext>
            </a:extLst>
          </p:cNvPr>
          <p:cNvPicPr>
            <a:picLocks noChangeAspect="1"/>
          </p:cNvPicPr>
          <p:nvPr/>
        </p:nvPicPr>
        <p:blipFill>
          <a:blip r:embed="rId2"/>
          <a:stretch>
            <a:fillRect/>
          </a:stretch>
        </p:blipFill>
        <p:spPr>
          <a:xfrm>
            <a:off x="0" y="2667000"/>
            <a:ext cx="6858000" cy="6858000"/>
          </a:xfrm>
          <a:prstGeom prst="rect">
            <a:avLst/>
          </a:prstGeom>
        </p:spPr>
      </p:pic>
    </p:spTree>
    <p:extLst>
      <p:ext uri="{BB962C8B-B14F-4D97-AF65-F5344CB8AC3E}">
        <p14:creationId xmlns:p14="http://schemas.microsoft.com/office/powerpoint/2010/main" val="3905029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C009384-44B9-4E8F-9BE6-469C7EB9F61E}"/>
              </a:ext>
            </a:extLst>
          </p:cNvPr>
          <p:cNvPicPr>
            <a:picLocks noChangeAspect="1"/>
          </p:cNvPicPr>
          <p:nvPr/>
        </p:nvPicPr>
        <p:blipFill>
          <a:blip r:embed="rId2"/>
          <a:stretch>
            <a:fillRect/>
          </a:stretch>
        </p:blipFill>
        <p:spPr>
          <a:xfrm>
            <a:off x="0" y="2667000"/>
            <a:ext cx="6858000" cy="6858000"/>
          </a:xfrm>
          <a:prstGeom prst="rect">
            <a:avLst/>
          </a:prstGeom>
        </p:spPr>
      </p:pic>
      <p:grpSp>
        <p:nvGrpSpPr>
          <p:cNvPr id="4" name="Groupe 3">
            <a:extLst>
              <a:ext uri="{FF2B5EF4-FFF2-40B4-BE49-F238E27FC236}">
                <a16:creationId xmlns:a16="http://schemas.microsoft.com/office/drawing/2014/main" id="{652764B9-B52E-4EA1-A30F-97D76EF4159D}"/>
              </a:ext>
            </a:extLst>
          </p:cNvPr>
          <p:cNvGrpSpPr/>
          <p:nvPr/>
        </p:nvGrpSpPr>
        <p:grpSpPr>
          <a:xfrm>
            <a:off x="152401" y="11859446"/>
            <a:ext cx="7134334" cy="304757"/>
            <a:chOff x="152401" y="11859446"/>
            <a:chExt cx="7134334" cy="304757"/>
          </a:xfrm>
        </p:grpSpPr>
        <p:sp>
          <p:nvSpPr>
            <p:cNvPr id="5" name="ZoneTexte 4">
              <a:extLst>
                <a:ext uri="{FF2B5EF4-FFF2-40B4-BE49-F238E27FC236}">
                  <a16:creationId xmlns:a16="http://schemas.microsoft.com/office/drawing/2014/main" id="{BBE5EA32-FEDF-4D0B-A1EE-0BA559BE488A}"/>
                </a:ext>
              </a:extLst>
            </p:cNvPr>
            <p:cNvSpPr txBox="1"/>
            <p:nvPr/>
          </p:nvSpPr>
          <p:spPr>
            <a:xfrm>
              <a:off x="2553195" y="11887204"/>
              <a:ext cx="2551218" cy="276999"/>
            </a:xfrm>
            <a:prstGeom prst="rect">
              <a:avLst/>
            </a:prstGeom>
            <a:noFill/>
          </p:spPr>
          <p:txBody>
            <a:bodyPr wrap="square" rtlCol="0">
              <a:spAutoFit/>
            </a:bodyPr>
            <a:lstStyle/>
            <a:p>
              <a:r>
                <a:rPr lang="fr-FR" sz="1200" dirty="0">
                  <a:solidFill>
                    <a:schemeClr val="bg1"/>
                  </a:solidFill>
                  <a:latin typeface="Gotham Book" pitchFamily="50" charset="0"/>
                  <a:cs typeface="Gotham Book" pitchFamily="50" charset="0"/>
                </a:rPr>
                <a:t>galeriegerardlevy@gmail.com</a:t>
              </a:r>
            </a:p>
          </p:txBody>
        </p:sp>
        <p:sp>
          <p:nvSpPr>
            <p:cNvPr id="6" name="ZoneTexte 5">
              <a:extLst>
                <a:ext uri="{FF2B5EF4-FFF2-40B4-BE49-F238E27FC236}">
                  <a16:creationId xmlns:a16="http://schemas.microsoft.com/office/drawing/2014/main" id="{E45B0212-BD62-4B20-B692-974A5ADE9A0C}"/>
                </a:ext>
              </a:extLst>
            </p:cNvPr>
            <p:cNvSpPr txBox="1"/>
            <p:nvPr/>
          </p:nvSpPr>
          <p:spPr>
            <a:xfrm>
              <a:off x="152401" y="11873347"/>
              <a:ext cx="2802576" cy="276999"/>
            </a:xfrm>
            <a:prstGeom prst="rect">
              <a:avLst/>
            </a:prstGeom>
            <a:noFill/>
          </p:spPr>
          <p:txBody>
            <a:bodyPr wrap="square" rtlCol="0">
              <a:spAutoFit/>
            </a:bodyPr>
            <a:lstStyle/>
            <a:p>
              <a:r>
                <a:rPr lang="fr-FR" sz="1200" dirty="0">
                  <a:solidFill>
                    <a:schemeClr val="bg1"/>
                  </a:solidFill>
                  <a:latin typeface="Gotham Book" pitchFamily="50" charset="0"/>
                  <a:cs typeface="Gotham Book" pitchFamily="50" charset="0"/>
                </a:rPr>
                <a:t>17 rue de Beaune – Paris 7è</a:t>
              </a:r>
            </a:p>
          </p:txBody>
        </p:sp>
        <p:sp>
          <p:nvSpPr>
            <p:cNvPr id="7" name="ZoneTexte 6">
              <a:extLst>
                <a:ext uri="{FF2B5EF4-FFF2-40B4-BE49-F238E27FC236}">
                  <a16:creationId xmlns:a16="http://schemas.microsoft.com/office/drawing/2014/main" id="{57A595B6-4915-499F-8994-36EF33799ED2}"/>
                </a:ext>
              </a:extLst>
            </p:cNvPr>
            <p:cNvSpPr txBox="1"/>
            <p:nvPr/>
          </p:nvSpPr>
          <p:spPr>
            <a:xfrm>
              <a:off x="4735517" y="11859446"/>
              <a:ext cx="2551218" cy="276999"/>
            </a:xfrm>
            <a:prstGeom prst="rect">
              <a:avLst/>
            </a:prstGeom>
            <a:noFill/>
          </p:spPr>
          <p:txBody>
            <a:bodyPr wrap="square" rtlCol="0">
              <a:spAutoFit/>
            </a:bodyPr>
            <a:lstStyle/>
            <a:p>
              <a:pPr algn="ctr"/>
              <a:r>
                <a:rPr lang="fr-FR" sz="1200" dirty="0">
                  <a:solidFill>
                    <a:schemeClr val="bg1"/>
                  </a:solidFill>
                  <a:latin typeface="Gotham Book" pitchFamily="50" charset="0"/>
                  <a:cs typeface="Gotham Book" pitchFamily="50" charset="0"/>
                </a:rPr>
                <a:t>01 42 61 26 55</a:t>
              </a:r>
            </a:p>
          </p:txBody>
        </p:sp>
      </p:grpSp>
      <p:sp>
        <p:nvSpPr>
          <p:cNvPr id="12" name="ZoneTexte 11">
            <a:extLst>
              <a:ext uri="{FF2B5EF4-FFF2-40B4-BE49-F238E27FC236}">
                <a16:creationId xmlns:a16="http://schemas.microsoft.com/office/drawing/2014/main" id="{496E89BB-A852-4C50-B776-CD3C11AC6FAD}"/>
              </a:ext>
            </a:extLst>
          </p:cNvPr>
          <p:cNvSpPr txBox="1"/>
          <p:nvPr/>
        </p:nvSpPr>
        <p:spPr>
          <a:xfrm>
            <a:off x="1828801" y="9844645"/>
            <a:ext cx="3503221" cy="1015663"/>
          </a:xfrm>
          <a:prstGeom prst="rect">
            <a:avLst/>
          </a:prstGeom>
          <a:noFill/>
        </p:spPr>
        <p:txBody>
          <a:bodyPr wrap="square" rtlCol="0">
            <a:spAutoFit/>
          </a:bodyPr>
          <a:lstStyle/>
          <a:p>
            <a:pPr algn="ctr"/>
            <a:r>
              <a:rPr lang="fr-FR" sz="2000" dirty="0">
                <a:latin typeface="Gotham Medium" pitchFamily="50" charset="0"/>
                <a:cs typeface="Gotham Medium" pitchFamily="50" charset="0"/>
              </a:rPr>
              <a:t>Didier Ben Loulou</a:t>
            </a:r>
          </a:p>
          <a:p>
            <a:pPr algn="ctr"/>
            <a:r>
              <a:rPr lang="fr-FR" sz="2000" dirty="0">
                <a:latin typeface="Gotham Medium" pitchFamily="50" charset="0"/>
                <a:cs typeface="Gotham Medium" pitchFamily="50" charset="0"/>
              </a:rPr>
              <a:t>De la Lettre à la Vie</a:t>
            </a:r>
            <a:br>
              <a:rPr lang="fr-FR" sz="2000" dirty="0">
                <a:latin typeface="Gotham Medium" pitchFamily="50" charset="0"/>
                <a:cs typeface="Gotham Medium" pitchFamily="50" charset="0"/>
              </a:rPr>
            </a:br>
            <a:r>
              <a:rPr lang="fr-FR" sz="2000" dirty="0">
                <a:latin typeface="Gotham Medium" pitchFamily="50" charset="0"/>
                <a:cs typeface="Gotham Medium" pitchFamily="50" charset="0"/>
              </a:rPr>
              <a:t>5 mars – 9 avril 2019</a:t>
            </a:r>
          </a:p>
        </p:txBody>
      </p:sp>
    </p:spTree>
    <p:extLst>
      <p:ext uri="{BB962C8B-B14F-4D97-AF65-F5344CB8AC3E}">
        <p14:creationId xmlns:p14="http://schemas.microsoft.com/office/powerpoint/2010/main" val="79312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extérieur, neige, nature, roche&#10;&#10;Description générée automatiquement">
            <a:extLst>
              <a:ext uri="{FF2B5EF4-FFF2-40B4-BE49-F238E27FC236}">
                <a16:creationId xmlns:a16="http://schemas.microsoft.com/office/drawing/2014/main" id="{5E9695E5-931A-4F97-B9EB-C59673841C8F}"/>
              </a:ext>
            </a:extLst>
          </p:cNvPr>
          <p:cNvPicPr>
            <a:picLocks noChangeAspect="1"/>
          </p:cNvPicPr>
          <p:nvPr/>
        </p:nvPicPr>
        <p:blipFill>
          <a:blip r:embed="rId2"/>
          <a:stretch>
            <a:fillRect/>
          </a:stretch>
        </p:blipFill>
        <p:spPr>
          <a:xfrm>
            <a:off x="0" y="2324100"/>
            <a:ext cx="6858000" cy="6858000"/>
          </a:xfrm>
          <a:prstGeom prst="rect">
            <a:avLst/>
          </a:prstGeom>
        </p:spPr>
      </p:pic>
      <p:grpSp>
        <p:nvGrpSpPr>
          <p:cNvPr id="4" name="Groupe 3">
            <a:extLst>
              <a:ext uri="{FF2B5EF4-FFF2-40B4-BE49-F238E27FC236}">
                <a16:creationId xmlns:a16="http://schemas.microsoft.com/office/drawing/2014/main" id="{BDB7815A-4E9D-48F7-8055-D92DC5D9EEA3}"/>
              </a:ext>
            </a:extLst>
          </p:cNvPr>
          <p:cNvGrpSpPr/>
          <p:nvPr/>
        </p:nvGrpSpPr>
        <p:grpSpPr>
          <a:xfrm>
            <a:off x="152401" y="11859446"/>
            <a:ext cx="7134334" cy="304757"/>
            <a:chOff x="152401" y="11859446"/>
            <a:chExt cx="7134334" cy="304757"/>
          </a:xfrm>
        </p:grpSpPr>
        <p:sp>
          <p:nvSpPr>
            <p:cNvPr id="6" name="ZoneTexte 5">
              <a:extLst>
                <a:ext uri="{FF2B5EF4-FFF2-40B4-BE49-F238E27FC236}">
                  <a16:creationId xmlns:a16="http://schemas.microsoft.com/office/drawing/2014/main" id="{B4D87D9B-B198-4B23-AB9D-DF61FED6EB65}"/>
                </a:ext>
              </a:extLst>
            </p:cNvPr>
            <p:cNvSpPr txBox="1"/>
            <p:nvPr/>
          </p:nvSpPr>
          <p:spPr>
            <a:xfrm>
              <a:off x="2553195" y="11887204"/>
              <a:ext cx="2551218" cy="276999"/>
            </a:xfrm>
            <a:prstGeom prst="rect">
              <a:avLst/>
            </a:prstGeom>
            <a:noFill/>
          </p:spPr>
          <p:txBody>
            <a:bodyPr wrap="square" rtlCol="0">
              <a:spAutoFit/>
            </a:bodyPr>
            <a:lstStyle/>
            <a:p>
              <a:r>
                <a:rPr lang="fr-FR" sz="1200" dirty="0">
                  <a:solidFill>
                    <a:schemeClr val="bg1"/>
                  </a:solidFill>
                  <a:latin typeface="Gotham Book" pitchFamily="50" charset="0"/>
                  <a:cs typeface="Gotham Book" pitchFamily="50" charset="0"/>
                </a:rPr>
                <a:t>galeriegerardlevy@gmail.com</a:t>
              </a:r>
            </a:p>
          </p:txBody>
        </p:sp>
        <p:sp>
          <p:nvSpPr>
            <p:cNvPr id="7" name="ZoneTexte 6">
              <a:extLst>
                <a:ext uri="{FF2B5EF4-FFF2-40B4-BE49-F238E27FC236}">
                  <a16:creationId xmlns:a16="http://schemas.microsoft.com/office/drawing/2014/main" id="{D13C93CF-12C6-4B39-A30D-6FBC9B26CF86}"/>
                </a:ext>
              </a:extLst>
            </p:cNvPr>
            <p:cNvSpPr txBox="1"/>
            <p:nvPr/>
          </p:nvSpPr>
          <p:spPr>
            <a:xfrm>
              <a:off x="152401" y="11873347"/>
              <a:ext cx="2802576" cy="276999"/>
            </a:xfrm>
            <a:prstGeom prst="rect">
              <a:avLst/>
            </a:prstGeom>
            <a:noFill/>
          </p:spPr>
          <p:txBody>
            <a:bodyPr wrap="square" rtlCol="0">
              <a:spAutoFit/>
            </a:bodyPr>
            <a:lstStyle/>
            <a:p>
              <a:r>
                <a:rPr lang="fr-FR" sz="1200" dirty="0">
                  <a:solidFill>
                    <a:schemeClr val="bg1"/>
                  </a:solidFill>
                  <a:latin typeface="Gotham Book" pitchFamily="50" charset="0"/>
                  <a:cs typeface="Gotham Book" pitchFamily="50" charset="0"/>
                </a:rPr>
                <a:t>17 rue de Beaune – Paris 7è</a:t>
              </a:r>
            </a:p>
          </p:txBody>
        </p:sp>
        <p:sp>
          <p:nvSpPr>
            <p:cNvPr id="8" name="ZoneTexte 7">
              <a:extLst>
                <a:ext uri="{FF2B5EF4-FFF2-40B4-BE49-F238E27FC236}">
                  <a16:creationId xmlns:a16="http://schemas.microsoft.com/office/drawing/2014/main" id="{21372DEF-1E92-44D5-893E-7A46949FA1B9}"/>
                </a:ext>
              </a:extLst>
            </p:cNvPr>
            <p:cNvSpPr txBox="1"/>
            <p:nvPr/>
          </p:nvSpPr>
          <p:spPr>
            <a:xfrm>
              <a:off x="4735517" y="11859446"/>
              <a:ext cx="2551218" cy="276999"/>
            </a:xfrm>
            <a:prstGeom prst="rect">
              <a:avLst/>
            </a:prstGeom>
            <a:noFill/>
          </p:spPr>
          <p:txBody>
            <a:bodyPr wrap="square" rtlCol="0">
              <a:spAutoFit/>
            </a:bodyPr>
            <a:lstStyle/>
            <a:p>
              <a:pPr algn="ctr"/>
              <a:r>
                <a:rPr lang="fr-FR" sz="1200" dirty="0">
                  <a:solidFill>
                    <a:schemeClr val="bg1"/>
                  </a:solidFill>
                  <a:latin typeface="Gotham Book" pitchFamily="50" charset="0"/>
                  <a:cs typeface="Gotham Book" pitchFamily="50" charset="0"/>
                </a:rPr>
                <a:t>01 42 61 26 55</a:t>
              </a:r>
            </a:p>
          </p:txBody>
        </p:sp>
      </p:grpSp>
      <p:sp>
        <p:nvSpPr>
          <p:cNvPr id="3" name="ZoneTexte 2">
            <a:extLst>
              <a:ext uri="{FF2B5EF4-FFF2-40B4-BE49-F238E27FC236}">
                <a16:creationId xmlns:a16="http://schemas.microsoft.com/office/drawing/2014/main" id="{DC214E53-8134-436F-990D-38F5B7DF25D1}"/>
              </a:ext>
            </a:extLst>
          </p:cNvPr>
          <p:cNvSpPr txBox="1"/>
          <p:nvPr/>
        </p:nvSpPr>
        <p:spPr>
          <a:xfrm>
            <a:off x="1828801" y="9844645"/>
            <a:ext cx="3503221" cy="1015663"/>
          </a:xfrm>
          <a:prstGeom prst="rect">
            <a:avLst/>
          </a:prstGeom>
          <a:noFill/>
        </p:spPr>
        <p:txBody>
          <a:bodyPr wrap="square" rtlCol="0">
            <a:spAutoFit/>
          </a:bodyPr>
          <a:lstStyle/>
          <a:p>
            <a:pPr algn="ctr"/>
            <a:r>
              <a:rPr lang="fr-FR" sz="2000" dirty="0">
                <a:latin typeface="Gotham Medium" pitchFamily="50" charset="0"/>
                <a:cs typeface="Gotham Medium" pitchFamily="50" charset="0"/>
              </a:rPr>
              <a:t>Didier Ben Loulou</a:t>
            </a:r>
          </a:p>
          <a:p>
            <a:pPr algn="ctr"/>
            <a:r>
              <a:rPr lang="fr-FR" sz="2000" dirty="0">
                <a:latin typeface="Gotham Medium" pitchFamily="50" charset="0"/>
                <a:cs typeface="Gotham Medium" pitchFamily="50" charset="0"/>
              </a:rPr>
              <a:t>De la Lettre à la Vie</a:t>
            </a:r>
            <a:br>
              <a:rPr lang="fr-FR" sz="2000" dirty="0">
                <a:latin typeface="Gotham Medium" pitchFamily="50" charset="0"/>
                <a:cs typeface="Gotham Medium" pitchFamily="50" charset="0"/>
              </a:rPr>
            </a:br>
            <a:r>
              <a:rPr lang="fr-FR" sz="2000" dirty="0">
                <a:latin typeface="Gotham Medium" pitchFamily="50" charset="0"/>
                <a:cs typeface="Gotham Medium" pitchFamily="50" charset="0"/>
              </a:rPr>
              <a:t>5 mars – 9 avril 2019</a:t>
            </a:r>
          </a:p>
        </p:txBody>
      </p:sp>
    </p:spTree>
    <p:extLst>
      <p:ext uri="{BB962C8B-B14F-4D97-AF65-F5344CB8AC3E}">
        <p14:creationId xmlns:p14="http://schemas.microsoft.com/office/powerpoint/2010/main" val="1885677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DB26A6C-0A09-4896-A176-47758ABC918A}"/>
              </a:ext>
            </a:extLst>
          </p:cNvPr>
          <p:cNvSpPr>
            <a:spLocks noGrp="1"/>
          </p:cNvSpPr>
          <p:nvPr>
            <p:ph idx="1"/>
          </p:nvPr>
        </p:nvSpPr>
        <p:spPr>
          <a:xfrm>
            <a:off x="2530434" y="2795684"/>
            <a:ext cx="4327566" cy="7633698"/>
          </a:xfrm>
        </p:spPr>
        <p:txBody>
          <a:bodyPr>
            <a:normAutofit/>
          </a:bodyPr>
          <a:lstStyle/>
          <a:p>
            <a:r>
              <a:rPr lang="fr-FR" sz="1700" dirty="0">
                <a:solidFill>
                  <a:srgbClr val="C00000"/>
                </a:solidFill>
              </a:rPr>
              <a:t>VERNISSAGE MARDI 5 MARS 2019</a:t>
            </a:r>
            <a:br>
              <a:rPr lang="fr-FR" sz="1700" dirty="0">
                <a:solidFill>
                  <a:srgbClr val="C00000"/>
                </a:solidFill>
              </a:rPr>
            </a:br>
            <a:r>
              <a:rPr lang="fr-FR" sz="1700" dirty="0">
                <a:solidFill>
                  <a:srgbClr val="C00000"/>
                </a:solidFill>
              </a:rPr>
              <a:t>18H – 22H </a:t>
            </a:r>
          </a:p>
          <a:p>
            <a:endParaRPr lang="fr-FR" sz="1700" dirty="0">
              <a:solidFill>
                <a:srgbClr val="C00000"/>
              </a:solidFill>
            </a:endParaRPr>
          </a:p>
          <a:p>
            <a:pPr marL="0" indent="0">
              <a:buNone/>
            </a:pPr>
            <a:r>
              <a:rPr lang="fr-FR" sz="1700" dirty="0"/>
              <a:t>OUVERTURES EXCEPTIONNELLES</a:t>
            </a:r>
          </a:p>
          <a:p>
            <a:r>
              <a:rPr lang="fr-FR" sz="1700" dirty="0"/>
              <a:t>DIMANCHE 17 MARS 11H-19H</a:t>
            </a:r>
          </a:p>
          <a:p>
            <a:endParaRPr lang="fr-FR" sz="1700" dirty="0"/>
          </a:p>
          <a:p>
            <a:r>
              <a:rPr lang="fr-FR" sz="1700" dirty="0"/>
              <a:t>DIMANCHE 24 MARS 11H - 19H</a:t>
            </a:r>
            <a:br>
              <a:rPr lang="fr-FR" sz="1700" dirty="0"/>
            </a:br>
            <a:r>
              <a:rPr lang="fr-FR" sz="1700" dirty="0"/>
              <a:t>suivi d’une représentation de Zeno </a:t>
            </a:r>
            <a:r>
              <a:rPr lang="fr-FR" sz="1700" dirty="0" err="1"/>
              <a:t>Bianu</a:t>
            </a:r>
            <a:r>
              <a:rPr lang="fr-FR" sz="1700" dirty="0"/>
              <a:t> qui récitera une version revisitée du Cantique des Cantiques sur une musique de Laurent Cohen</a:t>
            </a:r>
          </a:p>
          <a:p>
            <a:endParaRPr lang="fr-FR" sz="1700" dirty="0"/>
          </a:p>
          <a:p>
            <a:r>
              <a:rPr lang="fr-FR" sz="1700" dirty="0"/>
              <a:t>DECROCHAGE MARDI 9 AVRIL</a:t>
            </a:r>
            <a:br>
              <a:rPr lang="fr-FR" sz="1700" dirty="0"/>
            </a:br>
            <a:r>
              <a:rPr lang="fr-FR" sz="1700" dirty="0"/>
              <a:t>Avec un cours de Michaël Sebban</a:t>
            </a:r>
            <a:br>
              <a:rPr lang="fr-FR" sz="1700" dirty="0"/>
            </a:br>
            <a:r>
              <a:rPr lang="fr-FR" sz="1700" dirty="0"/>
              <a:t>sur l’étude de la Kabbale dans le Zohar ( </a:t>
            </a:r>
            <a:r>
              <a:rPr lang="fr-FR" sz="1700"/>
              <a:t>à confirmer)</a:t>
            </a:r>
            <a:endParaRPr lang="fr-FR" sz="1700" dirty="0"/>
          </a:p>
          <a:p>
            <a:endParaRPr lang="fr-FR" sz="1800" dirty="0"/>
          </a:p>
          <a:p>
            <a:pPr marL="0" indent="0">
              <a:buNone/>
            </a:pPr>
            <a:r>
              <a:rPr lang="fr-FR" sz="1600" dirty="0">
                <a:hlinkClick r:id="rId2">
                  <a:extLst>
                    <a:ext uri="{A12FA001-AC4F-418D-AE19-62706E023703}">
                      <ahyp:hlinkClr xmlns:ahyp="http://schemas.microsoft.com/office/drawing/2018/hyperlinkcolor" val="tx"/>
                    </a:ext>
                  </a:extLst>
                </a:hlinkClick>
              </a:rPr>
              <a:t>WWW.galeriegerardlevy.com</a:t>
            </a:r>
            <a:br>
              <a:rPr lang="fr-FR" sz="1600" dirty="0"/>
            </a:br>
            <a:r>
              <a:rPr lang="fr-FR" sz="1600" dirty="0"/>
              <a:t>17 rue de Beaune – Paris 7è</a:t>
            </a:r>
            <a:br>
              <a:rPr lang="fr-FR" sz="1600" dirty="0"/>
            </a:br>
            <a:r>
              <a:rPr lang="fr-FR" sz="1600" dirty="0"/>
              <a:t>01 42 61 26 55</a:t>
            </a:r>
          </a:p>
        </p:txBody>
      </p:sp>
      <p:sp>
        <p:nvSpPr>
          <p:cNvPr id="4" name="Titre 3">
            <a:extLst>
              <a:ext uri="{FF2B5EF4-FFF2-40B4-BE49-F238E27FC236}">
                <a16:creationId xmlns:a16="http://schemas.microsoft.com/office/drawing/2014/main" id="{0638F01B-D463-4682-B6AD-E58A12C61A3D}"/>
              </a:ext>
            </a:extLst>
          </p:cNvPr>
          <p:cNvSpPr txBox="1">
            <a:spLocks noGrp="1"/>
          </p:cNvSpPr>
          <p:nvPr>
            <p:ph type="title"/>
          </p:nvPr>
        </p:nvSpPr>
        <p:spPr>
          <a:xfrm>
            <a:off x="1082675" y="968809"/>
            <a:ext cx="4929188" cy="1477328"/>
          </a:xfrm>
          <a:prstGeom prst="rect">
            <a:avLst/>
          </a:prstGeom>
          <a:noFill/>
        </p:spPr>
        <p:txBody>
          <a:bodyPr wrap="square" rtlCol="0">
            <a:spAutoFit/>
          </a:bodyPr>
          <a:lstStyle/>
          <a:p>
            <a:pPr algn="ctr"/>
            <a:br>
              <a:rPr lang="fr-FR" sz="2000" dirty="0">
                <a:latin typeface="Gotham Medium" pitchFamily="50" charset="0"/>
                <a:cs typeface="Gotham Medium" pitchFamily="50" charset="0"/>
              </a:rPr>
            </a:br>
            <a:r>
              <a:rPr lang="fr-FR" sz="2000" dirty="0" err="1">
                <a:latin typeface="Gotham Medium" pitchFamily="50" charset="0"/>
                <a:cs typeface="Gotham Medium" pitchFamily="50" charset="0"/>
              </a:rPr>
              <a:t>evenements</a:t>
            </a:r>
            <a:r>
              <a:rPr lang="fr-FR" sz="2000" dirty="0">
                <a:latin typeface="Gotham Medium" pitchFamily="50" charset="0"/>
                <a:cs typeface="Gotham Medium" pitchFamily="50" charset="0"/>
              </a:rPr>
              <a:t> autour de l’exposition</a:t>
            </a:r>
            <a:br>
              <a:rPr lang="fr-FR" sz="2000" dirty="0">
                <a:latin typeface="Gotham Medium" pitchFamily="50" charset="0"/>
                <a:cs typeface="Gotham Medium" pitchFamily="50" charset="0"/>
              </a:rPr>
            </a:br>
            <a:r>
              <a:rPr lang="fr-FR" sz="2000" dirty="0" err="1">
                <a:latin typeface="Gotham Medium" pitchFamily="50" charset="0"/>
                <a:cs typeface="Gotham Medium" pitchFamily="50" charset="0"/>
              </a:rPr>
              <a:t>didier</a:t>
            </a:r>
            <a:r>
              <a:rPr lang="fr-FR" sz="2000" dirty="0">
                <a:latin typeface="Gotham Medium" pitchFamily="50" charset="0"/>
                <a:cs typeface="Gotham Medium" pitchFamily="50" charset="0"/>
              </a:rPr>
              <a:t> ben loulou</a:t>
            </a:r>
            <a:br>
              <a:rPr lang="fr-FR" sz="2000" dirty="0">
                <a:latin typeface="Gotham Medium" pitchFamily="50" charset="0"/>
                <a:cs typeface="Gotham Medium" pitchFamily="50" charset="0"/>
              </a:rPr>
            </a:br>
            <a:r>
              <a:rPr lang="fr-FR" sz="2000" dirty="0">
                <a:latin typeface="Gotham Medium" pitchFamily="50" charset="0"/>
                <a:cs typeface="Gotham Medium" pitchFamily="50" charset="0"/>
              </a:rPr>
              <a:t> </a:t>
            </a:r>
            <a:endParaRPr lang="fr-FR" sz="2000" dirty="0">
              <a:solidFill>
                <a:srgbClr val="C00000"/>
              </a:solidFill>
              <a:latin typeface="Gotham Medium" pitchFamily="50" charset="0"/>
              <a:cs typeface="Gotham Medium" pitchFamily="50" charset="0"/>
            </a:endParaRPr>
          </a:p>
        </p:txBody>
      </p:sp>
      <p:sp>
        <p:nvSpPr>
          <p:cNvPr id="5" name="ZoneTexte 4">
            <a:extLst>
              <a:ext uri="{FF2B5EF4-FFF2-40B4-BE49-F238E27FC236}">
                <a16:creationId xmlns:a16="http://schemas.microsoft.com/office/drawing/2014/main" id="{BC5283B6-32DF-4458-B777-4F0749A1AE51}"/>
              </a:ext>
            </a:extLst>
          </p:cNvPr>
          <p:cNvSpPr txBox="1"/>
          <p:nvPr/>
        </p:nvSpPr>
        <p:spPr>
          <a:xfrm>
            <a:off x="1828801" y="10889675"/>
            <a:ext cx="3503221" cy="1323439"/>
          </a:xfrm>
          <a:prstGeom prst="rect">
            <a:avLst/>
          </a:prstGeom>
          <a:noFill/>
        </p:spPr>
        <p:txBody>
          <a:bodyPr wrap="square" rtlCol="0">
            <a:spAutoFit/>
          </a:bodyPr>
          <a:lstStyle/>
          <a:p>
            <a:pPr algn="ctr"/>
            <a:r>
              <a:rPr lang="fr-FR" sz="2000" dirty="0">
                <a:solidFill>
                  <a:schemeClr val="bg1"/>
                </a:solidFill>
                <a:latin typeface="Gotham Medium" pitchFamily="50" charset="0"/>
                <a:cs typeface="Gotham Medium" pitchFamily="50" charset="0"/>
              </a:rPr>
              <a:t>Fine Art </a:t>
            </a:r>
            <a:r>
              <a:rPr lang="fr-FR" sz="2000" dirty="0" err="1">
                <a:solidFill>
                  <a:schemeClr val="bg1"/>
                </a:solidFill>
                <a:latin typeface="Gotham Medium" pitchFamily="50" charset="0"/>
                <a:cs typeface="Gotham Medium" pitchFamily="50" charset="0"/>
              </a:rPr>
              <a:t>Photography</a:t>
            </a:r>
            <a:br>
              <a:rPr lang="fr-FR" sz="2000" dirty="0">
                <a:solidFill>
                  <a:schemeClr val="bg1"/>
                </a:solidFill>
                <a:latin typeface="Gotham Medium" pitchFamily="50" charset="0"/>
                <a:cs typeface="Gotham Medium" pitchFamily="50" charset="0"/>
              </a:rPr>
            </a:br>
            <a:r>
              <a:rPr lang="fr-FR" sz="2000" dirty="0">
                <a:solidFill>
                  <a:schemeClr val="bg1"/>
                </a:solidFill>
                <a:latin typeface="Gotham Medium" pitchFamily="50" charset="0"/>
                <a:cs typeface="Gotham Medium" pitchFamily="50" charset="0"/>
              </a:rPr>
              <a:t>Didier Ben Loulou</a:t>
            </a:r>
          </a:p>
          <a:p>
            <a:pPr algn="ctr"/>
            <a:r>
              <a:rPr lang="fr-FR" sz="2000" dirty="0">
                <a:solidFill>
                  <a:schemeClr val="bg1"/>
                </a:solidFill>
                <a:latin typeface="Gotham Medium" pitchFamily="50" charset="0"/>
                <a:cs typeface="Gotham Medium" pitchFamily="50" charset="0"/>
              </a:rPr>
              <a:t>De la Lettre à la Vie</a:t>
            </a:r>
            <a:br>
              <a:rPr lang="fr-FR" sz="2000" dirty="0">
                <a:solidFill>
                  <a:schemeClr val="bg1"/>
                </a:solidFill>
                <a:latin typeface="Gotham Medium" pitchFamily="50" charset="0"/>
                <a:cs typeface="Gotham Medium" pitchFamily="50" charset="0"/>
              </a:rPr>
            </a:br>
            <a:r>
              <a:rPr lang="fr-FR" sz="2000" dirty="0">
                <a:solidFill>
                  <a:schemeClr val="bg1"/>
                </a:solidFill>
                <a:latin typeface="Gotham Medium" pitchFamily="50" charset="0"/>
                <a:cs typeface="Gotham Medium" pitchFamily="50" charset="0"/>
              </a:rPr>
              <a:t>5 mars – 9 avril 2019</a:t>
            </a:r>
          </a:p>
        </p:txBody>
      </p:sp>
      <p:pic>
        <p:nvPicPr>
          <p:cNvPr id="8" name="Image 7" descr="Une image contenant roche&#10;&#10;Description générée automatiquement">
            <a:extLst>
              <a:ext uri="{FF2B5EF4-FFF2-40B4-BE49-F238E27FC236}">
                <a16:creationId xmlns:a16="http://schemas.microsoft.com/office/drawing/2014/main" id="{BC4EBFEB-FF20-47E9-B236-BDA9979625F3}"/>
              </a:ext>
            </a:extLst>
          </p:cNvPr>
          <p:cNvPicPr>
            <a:picLocks noChangeAspect="1"/>
          </p:cNvPicPr>
          <p:nvPr/>
        </p:nvPicPr>
        <p:blipFill>
          <a:blip r:embed="rId3"/>
          <a:stretch>
            <a:fillRect/>
          </a:stretch>
        </p:blipFill>
        <p:spPr>
          <a:xfrm>
            <a:off x="-1" y="5403282"/>
            <a:ext cx="2530434" cy="2530434"/>
          </a:xfrm>
          <a:prstGeom prst="rect">
            <a:avLst/>
          </a:prstGeom>
        </p:spPr>
      </p:pic>
      <p:pic>
        <p:nvPicPr>
          <p:cNvPr id="10" name="Image 9">
            <a:extLst>
              <a:ext uri="{FF2B5EF4-FFF2-40B4-BE49-F238E27FC236}">
                <a16:creationId xmlns:a16="http://schemas.microsoft.com/office/drawing/2014/main" id="{28C51356-7DDC-41D6-9086-DC2CF5789244}"/>
              </a:ext>
            </a:extLst>
          </p:cNvPr>
          <p:cNvPicPr>
            <a:picLocks noChangeAspect="1"/>
          </p:cNvPicPr>
          <p:nvPr/>
        </p:nvPicPr>
        <p:blipFill>
          <a:blip r:embed="rId4"/>
          <a:stretch>
            <a:fillRect/>
          </a:stretch>
        </p:blipFill>
        <p:spPr>
          <a:xfrm>
            <a:off x="0" y="2667000"/>
            <a:ext cx="2530434" cy="2530434"/>
          </a:xfrm>
          <a:prstGeom prst="rect">
            <a:avLst/>
          </a:prstGeom>
        </p:spPr>
      </p:pic>
      <p:pic>
        <p:nvPicPr>
          <p:cNvPr id="11" name="Image 10">
            <a:extLst>
              <a:ext uri="{FF2B5EF4-FFF2-40B4-BE49-F238E27FC236}">
                <a16:creationId xmlns:a16="http://schemas.microsoft.com/office/drawing/2014/main" id="{679C1665-289B-4AFF-9B9A-E25475448709}"/>
              </a:ext>
            </a:extLst>
          </p:cNvPr>
          <p:cNvPicPr>
            <a:picLocks noChangeAspect="1"/>
          </p:cNvPicPr>
          <p:nvPr/>
        </p:nvPicPr>
        <p:blipFill>
          <a:blip r:embed="rId5"/>
          <a:stretch>
            <a:fillRect/>
          </a:stretch>
        </p:blipFill>
        <p:spPr>
          <a:xfrm>
            <a:off x="0" y="8253353"/>
            <a:ext cx="2530435" cy="2530435"/>
          </a:xfrm>
          <a:prstGeom prst="rect">
            <a:avLst/>
          </a:prstGeom>
        </p:spPr>
      </p:pic>
    </p:spTree>
    <p:extLst>
      <p:ext uri="{BB962C8B-B14F-4D97-AF65-F5344CB8AC3E}">
        <p14:creationId xmlns:p14="http://schemas.microsoft.com/office/powerpoint/2010/main" val="818842813"/>
      </p:ext>
    </p:extLst>
  </p:cSld>
  <p:clrMapOvr>
    <a:masterClrMapping/>
  </p:clrMapOvr>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561</TotalTime>
  <Words>443</Words>
  <Application>Microsoft Office PowerPoint</Application>
  <PresentationFormat>Grand écran</PresentationFormat>
  <Paragraphs>62</Paragraphs>
  <Slides>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vt:i4>
      </vt:variant>
    </vt:vector>
  </HeadingPairs>
  <TitlesOfParts>
    <vt:vector size="14" baseType="lpstr">
      <vt:lpstr>Arial</vt:lpstr>
      <vt:lpstr>Calibri</vt:lpstr>
      <vt:lpstr>Gill Sans MT</vt:lpstr>
      <vt:lpstr>Gotham Book</vt:lpstr>
      <vt:lpstr>Gotham Medium</vt:lpstr>
      <vt:lpstr>Galerie</vt:lpstr>
      <vt:lpstr>La galerie gerard levy presente didier ben loulou</vt:lpstr>
      <vt:lpstr>La Galerie Gerard Levy lieu de célébration de l’Art photographique</vt:lpstr>
      <vt:lpstr>DE LA LETTRE A LA VIE  DIDIER BEN LOULOU 5 MARS – 9 AVRIL 2019</vt:lpstr>
      <vt:lpstr>Didier Ben Loulou : rebelle aux conventions </vt:lpstr>
      <vt:lpstr>Présentation PowerPoint</vt:lpstr>
      <vt:lpstr>Présentation PowerPoint</vt:lpstr>
      <vt:lpstr>Présentation PowerPoint</vt:lpstr>
      <vt:lpstr> evenements autour de l’exposition didier ben loulou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patricia levy</dc:creator>
  <cp:lastModifiedBy>patricia levy</cp:lastModifiedBy>
  <cp:revision>31</cp:revision>
  <cp:lastPrinted>2019-02-06T17:15:38Z</cp:lastPrinted>
  <dcterms:created xsi:type="dcterms:W3CDTF">2019-02-06T16:25:51Z</dcterms:created>
  <dcterms:modified xsi:type="dcterms:W3CDTF">2019-02-20T11:35:32Z</dcterms:modified>
</cp:coreProperties>
</file>